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61" r:id="rId5"/>
    <p:sldId id="258" r:id="rId6"/>
    <p:sldId id="260" r:id="rId7"/>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ssica Choi" initials="JC" lastIdx="1" clrIdx="0">
    <p:extLst>
      <p:ext uri="{19B8F6BF-5375-455C-9EA6-DF929625EA0E}">
        <p15:presenceInfo xmlns:p15="http://schemas.microsoft.com/office/powerpoint/2012/main" userId="S::jchoi@liquidinteractive.com.au::250bd3b5-d565-4463-8e29-326f025548e0" providerId="AD"/>
      </p:ext>
    </p:extLst>
  </p:cmAuthor>
  <p:cmAuthor id="2" name="Abbey Mocke" initials="AM" lastIdx="4" clrIdx="1">
    <p:extLst>
      <p:ext uri="{19B8F6BF-5375-455C-9EA6-DF929625EA0E}">
        <p15:presenceInfo xmlns:p15="http://schemas.microsoft.com/office/powerpoint/2012/main" userId="S::AMocke@ourphn.org.au::1c5e23d2-9a96-48e7-89f8-2589ede9dd00" providerId="AD"/>
      </p:ext>
    </p:extLst>
  </p:cmAuthor>
  <p:cmAuthor id="3" name="Aleth Sakai" initials="AS" lastIdx="2" clrIdx="2">
    <p:extLst>
      <p:ext uri="{19B8F6BF-5375-455C-9EA6-DF929625EA0E}">
        <p15:presenceInfo xmlns:p15="http://schemas.microsoft.com/office/powerpoint/2012/main" userId="S::Aleth.Sakai@digitalhealth.gov.au::cc5ab0dd-886e-459d-954e-9410da05d2f9" providerId="AD"/>
      </p:ext>
    </p:extLst>
  </p:cmAuthor>
  <p:cmAuthor id="4" name="Kendelle Parsons" initials="KP" lastIdx="3" clrIdx="3">
    <p:extLst>
      <p:ext uri="{19B8F6BF-5375-455C-9EA6-DF929625EA0E}">
        <p15:presenceInfo xmlns:p15="http://schemas.microsoft.com/office/powerpoint/2012/main" userId="S::Kendelle.Parsons@digitalhealth.gov.au::99b3df20-8f99-4b87-9b0a-67a255463fc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ADEA"/>
    <a:srgbClr val="D3F0FE"/>
    <a:srgbClr val="FF8974"/>
    <a:srgbClr val="807DFC"/>
    <a:srgbClr val="51AA40"/>
    <a:srgbClr val="F9A414"/>
    <a:srgbClr val="F1F1F2"/>
    <a:srgbClr val="FEEED3"/>
    <a:srgbClr val="FFCF3D"/>
    <a:srgbClr val="45454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9" d="100"/>
          <a:sy n="79" d="100"/>
        </p:scale>
        <p:origin x="220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37D24AC-B9C7-4FC4-8DCB-7D111F4BB96D}" type="datetimeFigureOut">
              <a:rPr lang="en-AU" smtClean="0"/>
              <a:t>2/06/2021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3C05F4F-E778-419A-9FDC-55410468E248}" type="slidenum">
              <a:rPr lang="en-AU" smtClean="0"/>
              <a:t>‹#›</a:t>
            </a:fld>
            <a:endParaRPr lang="en-AU"/>
          </a:p>
        </p:txBody>
      </p:sp>
    </p:spTree>
    <p:extLst>
      <p:ext uri="{BB962C8B-B14F-4D97-AF65-F5344CB8AC3E}">
        <p14:creationId xmlns:p14="http://schemas.microsoft.com/office/powerpoint/2010/main" val="3358080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37D24AC-B9C7-4FC4-8DCB-7D111F4BB96D}" type="datetimeFigureOut">
              <a:rPr lang="en-AU" smtClean="0"/>
              <a:t>2/06/2021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3C05F4F-E778-419A-9FDC-55410468E248}" type="slidenum">
              <a:rPr lang="en-AU" smtClean="0"/>
              <a:t>‹#›</a:t>
            </a:fld>
            <a:endParaRPr lang="en-AU"/>
          </a:p>
        </p:txBody>
      </p:sp>
    </p:spTree>
    <p:extLst>
      <p:ext uri="{BB962C8B-B14F-4D97-AF65-F5344CB8AC3E}">
        <p14:creationId xmlns:p14="http://schemas.microsoft.com/office/powerpoint/2010/main" val="4154596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37D24AC-B9C7-4FC4-8DCB-7D111F4BB96D}" type="datetimeFigureOut">
              <a:rPr lang="en-AU" smtClean="0"/>
              <a:t>2/06/2021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3C05F4F-E778-419A-9FDC-55410468E248}" type="slidenum">
              <a:rPr lang="en-AU" smtClean="0"/>
              <a:t>‹#›</a:t>
            </a:fld>
            <a:endParaRPr lang="en-AU"/>
          </a:p>
        </p:txBody>
      </p:sp>
    </p:spTree>
    <p:extLst>
      <p:ext uri="{BB962C8B-B14F-4D97-AF65-F5344CB8AC3E}">
        <p14:creationId xmlns:p14="http://schemas.microsoft.com/office/powerpoint/2010/main" val="560711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37D24AC-B9C7-4FC4-8DCB-7D111F4BB96D}" type="datetimeFigureOut">
              <a:rPr lang="en-AU" smtClean="0"/>
              <a:t>2/06/2021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3C05F4F-E778-419A-9FDC-55410468E248}" type="slidenum">
              <a:rPr lang="en-AU" smtClean="0"/>
              <a:t>‹#›</a:t>
            </a:fld>
            <a:endParaRPr lang="en-AU"/>
          </a:p>
        </p:txBody>
      </p:sp>
    </p:spTree>
    <p:extLst>
      <p:ext uri="{BB962C8B-B14F-4D97-AF65-F5344CB8AC3E}">
        <p14:creationId xmlns:p14="http://schemas.microsoft.com/office/powerpoint/2010/main" val="1851079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37D24AC-B9C7-4FC4-8DCB-7D111F4BB96D}" type="datetimeFigureOut">
              <a:rPr lang="en-AU" smtClean="0"/>
              <a:t>2/06/2021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3C05F4F-E778-419A-9FDC-55410468E248}" type="slidenum">
              <a:rPr lang="en-AU" smtClean="0"/>
              <a:t>‹#›</a:t>
            </a:fld>
            <a:endParaRPr lang="en-AU"/>
          </a:p>
        </p:txBody>
      </p:sp>
    </p:spTree>
    <p:extLst>
      <p:ext uri="{BB962C8B-B14F-4D97-AF65-F5344CB8AC3E}">
        <p14:creationId xmlns:p14="http://schemas.microsoft.com/office/powerpoint/2010/main" val="29195253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37D24AC-B9C7-4FC4-8DCB-7D111F4BB96D}" type="datetimeFigureOut">
              <a:rPr lang="en-AU" smtClean="0"/>
              <a:t>2/06/2021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F3C05F4F-E778-419A-9FDC-55410468E248}" type="slidenum">
              <a:rPr lang="en-AU" smtClean="0"/>
              <a:t>‹#›</a:t>
            </a:fld>
            <a:endParaRPr lang="en-AU"/>
          </a:p>
        </p:txBody>
      </p:sp>
    </p:spTree>
    <p:extLst>
      <p:ext uri="{BB962C8B-B14F-4D97-AF65-F5344CB8AC3E}">
        <p14:creationId xmlns:p14="http://schemas.microsoft.com/office/powerpoint/2010/main" val="413715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37D24AC-B9C7-4FC4-8DCB-7D111F4BB96D}" type="datetimeFigureOut">
              <a:rPr lang="en-AU" smtClean="0"/>
              <a:t>2/06/2021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F3C05F4F-E778-419A-9FDC-55410468E248}" type="slidenum">
              <a:rPr lang="en-AU" smtClean="0"/>
              <a:t>‹#›</a:t>
            </a:fld>
            <a:endParaRPr lang="en-AU"/>
          </a:p>
        </p:txBody>
      </p:sp>
    </p:spTree>
    <p:extLst>
      <p:ext uri="{BB962C8B-B14F-4D97-AF65-F5344CB8AC3E}">
        <p14:creationId xmlns:p14="http://schemas.microsoft.com/office/powerpoint/2010/main" val="1690020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37D24AC-B9C7-4FC4-8DCB-7D111F4BB96D}" type="datetimeFigureOut">
              <a:rPr lang="en-AU" smtClean="0"/>
              <a:t>2/06/2021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F3C05F4F-E778-419A-9FDC-55410468E248}" type="slidenum">
              <a:rPr lang="en-AU" smtClean="0"/>
              <a:t>‹#›</a:t>
            </a:fld>
            <a:endParaRPr lang="en-AU"/>
          </a:p>
        </p:txBody>
      </p:sp>
    </p:spTree>
    <p:extLst>
      <p:ext uri="{BB962C8B-B14F-4D97-AF65-F5344CB8AC3E}">
        <p14:creationId xmlns:p14="http://schemas.microsoft.com/office/powerpoint/2010/main" val="1738832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7D24AC-B9C7-4FC4-8DCB-7D111F4BB96D}" type="datetimeFigureOut">
              <a:rPr lang="en-AU" smtClean="0"/>
              <a:t>2/06/2021</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F3C05F4F-E778-419A-9FDC-55410468E248}" type="slidenum">
              <a:rPr lang="en-AU" smtClean="0"/>
              <a:t>‹#›</a:t>
            </a:fld>
            <a:endParaRPr lang="en-AU"/>
          </a:p>
        </p:txBody>
      </p:sp>
    </p:spTree>
    <p:extLst>
      <p:ext uri="{BB962C8B-B14F-4D97-AF65-F5344CB8AC3E}">
        <p14:creationId xmlns:p14="http://schemas.microsoft.com/office/powerpoint/2010/main" val="24028928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237D24AC-B9C7-4FC4-8DCB-7D111F4BB96D}" type="datetimeFigureOut">
              <a:rPr lang="en-AU" smtClean="0"/>
              <a:t>2/06/2021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F3C05F4F-E778-419A-9FDC-55410468E248}" type="slidenum">
              <a:rPr lang="en-AU" smtClean="0"/>
              <a:t>‹#›</a:t>
            </a:fld>
            <a:endParaRPr lang="en-AU"/>
          </a:p>
        </p:txBody>
      </p:sp>
    </p:spTree>
    <p:extLst>
      <p:ext uri="{BB962C8B-B14F-4D97-AF65-F5344CB8AC3E}">
        <p14:creationId xmlns:p14="http://schemas.microsoft.com/office/powerpoint/2010/main" val="1165980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237D24AC-B9C7-4FC4-8DCB-7D111F4BB96D}" type="datetimeFigureOut">
              <a:rPr lang="en-AU" smtClean="0"/>
              <a:t>2/06/2021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F3C05F4F-E778-419A-9FDC-55410468E248}" type="slidenum">
              <a:rPr lang="en-AU" smtClean="0"/>
              <a:t>‹#›</a:t>
            </a:fld>
            <a:endParaRPr lang="en-AU"/>
          </a:p>
        </p:txBody>
      </p:sp>
    </p:spTree>
    <p:extLst>
      <p:ext uri="{BB962C8B-B14F-4D97-AF65-F5344CB8AC3E}">
        <p14:creationId xmlns:p14="http://schemas.microsoft.com/office/powerpoint/2010/main" val="2097554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237D24AC-B9C7-4FC4-8DCB-7D111F4BB96D}" type="datetimeFigureOut">
              <a:rPr lang="en-AU" smtClean="0"/>
              <a:t>2/06/2021</a:t>
            </a:fld>
            <a:endParaRPr lang="en-AU"/>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F3C05F4F-E778-419A-9FDC-55410468E248}" type="slidenum">
              <a:rPr lang="en-AU" smtClean="0"/>
              <a:t>‹#›</a:t>
            </a:fld>
            <a:endParaRPr lang="en-AU"/>
          </a:p>
        </p:txBody>
      </p:sp>
    </p:spTree>
    <p:extLst>
      <p:ext uri="{BB962C8B-B14F-4D97-AF65-F5344CB8AC3E}">
        <p14:creationId xmlns:p14="http://schemas.microsoft.com/office/powerpoint/2010/main" val="41137706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7DAB0D-065E-4914-B47E-3009042E76F4}"/>
              </a:ext>
            </a:extLst>
          </p:cNvPr>
          <p:cNvSpPr>
            <a:spLocks noGrp="1"/>
          </p:cNvSpPr>
          <p:nvPr>
            <p:ph type="ctrTitle"/>
          </p:nvPr>
        </p:nvSpPr>
        <p:spPr>
          <a:xfrm>
            <a:off x="514350" y="1621191"/>
            <a:ext cx="5829300" cy="2828889"/>
          </a:xfrm>
        </p:spPr>
        <p:txBody>
          <a:bodyPr/>
          <a:lstStyle/>
          <a:p>
            <a:r>
              <a:rPr lang="en-AU" sz="1800" b="1" kern="1600" dirty="0">
                <a:effectLst/>
                <a:latin typeface="Calibri" panose="020F0502020204030204" pitchFamily="34" charset="0"/>
                <a:ea typeface="Times New Roman" panose="02020603050405020304" pitchFamily="18" charset="0"/>
                <a:cs typeface="Arial" panose="020B0604020202020204" pitchFamily="34" charset="0"/>
              </a:rPr>
              <a:t>Localisable Promotional Materials: </a:t>
            </a:r>
            <a:br>
              <a:rPr lang="en-AU" sz="1800" b="1" kern="1600" dirty="0">
                <a:effectLst/>
                <a:latin typeface="Calibri" panose="020F0502020204030204" pitchFamily="34" charset="0"/>
                <a:ea typeface="Times New Roman" panose="02020603050405020304" pitchFamily="18" charset="0"/>
                <a:cs typeface="Arial" panose="020B0604020202020204" pitchFamily="34" charset="0"/>
              </a:rPr>
            </a:br>
            <a:r>
              <a:rPr lang="en-AU" sz="1800" b="1" kern="1600" dirty="0">
                <a:effectLst/>
                <a:latin typeface="Calibri" panose="020F0502020204030204" pitchFamily="34" charset="0"/>
                <a:ea typeface="Times New Roman" panose="02020603050405020304" pitchFamily="18" charset="0"/>
                <a:cs typeface="Arial" panose="020B0604020202020204" pitchFamily="34" charset="0"/>
              </a:rPr>
              <a:t>Your Community | Flyer</a:t>
            </a:r>
            <a:endParaRPr lang="en-AU" dirty="0"/>
          </a:p>
        </p:txBody>
      </p:sp>
      <p:sp>
        <p:nvSpPr>
          <p:cNvPr id="3" name="Subtitle 2">
            <a:extLst>
              <a:ext uri="{FF2B5EF4-FFF2-40B4-BE49-F238E27FC236}">
                <a16:creationId xmlns:a16="http://schemas.microsoft.com/office/drawing/2014/main" id="{72A0628B-727E-4E9F-BA4C-B258A7413392}"/>
              </a:ext>
            </a:extLst>
          </p:cNvPr>
          <p:cNvSpPr>
            <a:spLocks noGrp="1"/>
          </p:cNvSpPr>
          <p:nvPr>
            <p:ph type="subTitle" idx="1"/>
          </p:nvPr>
        </p:nvSpPr>
        <p:spPr>
          <a:xfrm>
            <a:off x="857250" y="4765711"/>
            <a:ext cx="5143500" cy="3159089"/>
          </a:xfrm>
        </p:spPr>
        <p:txBody>
          <a:bodyPr>
            <a:normAutofit/>
          </a:bodyPr>
          <a:lstStyle/>
          <a:p>
            <a:r>
              <a:rPr lang="en-AU" dirty="0"/>
              <a:t>A Community of Excellence Toolkit resource</a:t>
            </a:r>
          </a:p>
          <a:p>
            <a:endParaRPr lang="en-AU" dirty="0"/>
          </a:p>
          <a:p>
            <a:pPr>
              <a:lnSpc>
                <a:spcPct val="150000"/>
              </a:lnSpc>
            </a:pPr>
            <a:r>
              <a:rPr lang="en-AU" sz="1400" b="1" i="1" dirty="0"/>
              <a:t>Note:</a:t>
            </a:r>
            <a:r>
              <a:rPr lang="en-AU" sz="1400" dirty="0"/>
              <a:t> This template is meant to be a guide and can be modified as needed to suit your target audience. Use of appropriate branding and local photographs is encouraged. </a:t>
            </a:r>
          </a:p>
          <a:p>
            <a:pPr>
              <a:lnSpc>
                <a:spcPct val="150000"/>
              </a:lnSpc>
            </a:pPr>
            <a:r>
              <a:rPr lang="en-AU" sz="1400" dirty="0"/>
              <a:t>Organisations with communications materials in place may choose not to use this template. </a:t>
            </a:r>
          </a:p>
        </p:txBody>
      </p:sp>
    </p:spTree>
    <p:extLst>
      <p:ext uri="{BB962C8B-B14F-4D97-AF65-F5344CB8AC3E}">
        <p14:creationId xmlns:p14="http://schemas.microsoft.com/office/powerpoint/2010/main" val="24515096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E4A4C9CD-CDB8-4EBB-B353-C0A59B36ADB7}"/>
              </a:ext>
            </a:extLst>
          </p:cNvPr>
          <p:cNvSpPr>
            <a:spLocks noChangeAspect="1"/>
          </p:cNvSpPr>
          <p:nvPr/>
        </p:nvSpPr>
        <p:spPr>
          <a:xfrm>
            <a:off x="180000" y="179400"/>
            <a:ext cx="6498000" cy="9547200"/>
          </a:xfrm>
          <a:prstGeom prst="rect">
            <a:avLst/>
          </a:prstGeom>
          <a:solidFill>
            <a:schemeClr val="bg1"/>
          </a:solidFill>
          <a:ln>
            <a:solidFill>
              <a:srgbClr val="F1F1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 name="Flowchart: Document 19">
            <a:extLst>
              <a:ext uri="{FF2B5EF4-FFF2-40B4-BE49-F238E27FC236}">
                <a16:creationId xmlns:a16="http://schemas.microsoft.com/office/drawing/2014/main" id="{5B444AEA-075F-4EF7-A764-6D9CB793E280}"/>
              </a:ext>
            </a:extLst>
          </p:cNvPr>
          <p:cNvSpPr/>
          <p:nvPr/>
        </p:nvSpPr>
        <p:spPr>
          <a:xfrm>
            <a:off x="179700" y="0"/>
            <a:ext cx="6503414" cy="1080943"/>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1020"/>
              <a:gd name="connsiteX1" fmla="*/ 21600 w 21600"/>
              <a:gd name="connsiteY1" fmla="*/ 0 h 21020"/>
              <a:gd name="connsiteX2" fmla="*/ 21600 w 21600"/>
              <a:gd name="connsiteY2" fmla="*/ 14022 h 21020"/>
              <a:gd name="connsiteX3" fmla="*/ 0 w 21600"/>
              <a:gd name="connsiteY3" fmla="*/ 20172 h 21020"/>
              <a:gd name="connsiteX4" fmla="*/ 0 w 21600"/>
              <a:gd name="connsiteY4" fmla="*/ 0 h 21020"/>
              <a:gd name="connsiteX0" fmla="*/ 0 w 21632"/>
              <a:gd name="connsiteY0" fmla="*/ 0 h 20820"/>
              <a:gd name="connsiteX1" fmla="*/ 21600 w 21632"/>
              <a:gd name="connsiteY1" fmla="*/ 0 h 20820"/>
              <a:gd name="connsiteX2" fmla="*/ 21632 w 21632"/>
              <a:gd name="connsiteY2" fmla="*/ 10173 h 20820"/>
              <a:gd name="connsiteX3" fmla="*/ 0 w 21632"/>
              <a:gd name="connsiteY3" fmla="*/ 20172 h 20820"/>
              <a:gd name="connsiteX4" fmla="*/ 0 w 21632"/>
              <a:gd name="connsiteY4" fmla="*/ 0 h 20820"/>
              <a:gd name="connsiteX0" fmla="*/ 0 w 21632"/>
              <a:gd name="connsiteY0" fmla="*/ 0 h 20815"/>
              <a:gd name="connsiteX1" fmla="*/ 21600 w 21632"/>
              <a:gd name="connsiteY1" fmla="*/ 0 h 20815"/>
              <a:gd name="connsiteX2" fmla="*/ 21632 w 21632"/>
              <a:gd name="connsiteY2" fmla="*/ 10063 h 20815"/>
              <a:gd name="connsiteX3" fmla="*/ 0 w 21632"/>
              <a:gd name="connsiteY3" fmla="*/ 20172 h 20815"/>
              <a:gd name="connsiteX4" fmla="*/ 0 w 21632"/>
              <a:gd name="connsiteY4" fmla="*/ 0 h 20815"/>
              <a:gd name="connsiteX0" fmla="*/ 0 w 21602"/>
              <a:gd name="connsiteY0" fmla="*/ 0 h 20815"/>
              <a:gd name="connsiteX1" fmla="*/ 21600 w 21602"/>
              <a:gd name="connsiteY1" fmla="*/ 0 h 20815"/>
              <a:gd name="connsiteX2" fmla="*/ 21590 w 21602"/>
              <a:gd name="connsiteY2" fmla="*/ 10063 h 20815"/>
              <a:gd name="connsiteX3" fmla="*/ 0 w 21602"/>
              <a:gd name="connsiteY3" fmla="*/ 20172 h 20815"/>
              <a:gd name="connsiteX4" fmla="*/ 0 w 21602"/>
              <a:gd name="connsiteY4" fmla="*/ 0 h 20815"/>
              <a:gd name="connsiteX0" fmla="*/ 0 w 21602"/>
              <a:gd name="connsiteY0" fmla="*/ 0 h 20628"/>
              <a:gd name="connsiteX1" fmla="*/ 21600 w 21602"/>
              <a:gd name="connsiteY1" fmla="*/ 0 h 20628"/>
              <a:gd name="connsiteX2" fmla="*/ 21598 w 21602"/>
              <a:gd name="connsiteY2" fmla="*/ 3326 h 20628"/>
              <a:gd name="connsiteX3" fmla="*/ 0 w 21602"/>
              <a:gd name="connsiteY3" fmla="*/ 20172 h 20628"/>
              <a:gd name="connsiteX4" fmla="*/ 0 w 21602"/>
              <a:gd name="connsiteY4" fmla="*/ 0 h 20628"/>
              <a:gd name="connsiteX0" fmla="*/ 0 w 21601"/>
              <a:gd name="connsiteY0" fmla="*/ 0 h 20593"/>
              <a:gd name="connsiteX1" fmla="*/ 21600 w 21601"/>
              <a:gd name="connsiteY1" fmla="*/ 0 h 20593"/>
              <a:gd name="connsiteX2" fmla="*/ 21582 w 21601"/>
              <a:gd name="connsiteY2" fmla="*/ 1429 h 20593"/>
              <a:gd name="connsiteX3" fmla="*/ 0 w 21601"/>
              <a:gd name="connsiteY3" fmla="*/ 20172 h 20593"/>
              <a:gd name="connsiteX4" fmla="*/ 0 w 21601"/>
              <a:gd name="connsiteY4" fmla="*/ 0 h 20593"/>
              <a:gd name="connsiteX0" fmla="*/ 0 w 21601"/>
              <a:gd name="connsiteY0" fmla="*/ 0 h 20593"/>
              <a:gd name="connsiteX1" fmla="*/ 21600 w 21601"/>
              <a:gd name="connsiteY1" fmla="*/ 0 h 20593"/>
              <a:gd name="connsiteX2" fmla="*/ 21582 w 21601"/>
              <a:gd name="connsiteY2" fmla="*/ 1429 h 20593"/>
              <a:gd name="connsiteX3" fmla="*/ 0 w 21601"/>
              <a:gd name="connsiteY3" fmla="*/ 20172 h 20593"/>
              <a:gd name="connsiteX4" fmla="*/ 0 w 21601"/>
              <a:gd name="connsiteY4" fmla="*/ 0 h 20593"/>
              <a:gd name="connsiteX0" fmla="*/ 0 w 21601"/>
              <a:gd name="connsiteY0" fmla="*/ 0 h 20610"/>
              <a:gd name="connsiteX1" fmla="*/ 21600 w 21601"/>
              <a:gd name="connsiteY1" fmla="*/ 0 h 20610"/>
              <a:gd name="connsiteX2" fmla="*/ 21582 w 21601"/>
              <a:gd name="connsiteY2" fmla="*/ 2364 h 20610"/>
              <a:gd name="connsiteX3" fmla="*/ 0 w 21601"/>
              <a:gd name="connsiteY3" fmla="*/ 20172 h 20610"/>
              <a:gd name="connsiteX4" fmla="*/ 0 w 21601"/>
              <a:gd name="connsiteY4" fmla="*/ 0 h 20610"/>
              <a:gd name="connsiteX0" fmla="*/ 0 w 21601"/>
              <a:gd name="connsiteY0" fmla="*/ 0 h 20613"/>
              <a:gd name="connsiteX1" fmla="*/ 21600 w 21601"/>
              <a:gd name="connsiteY1" fmla="*/ 0 h 20613"/>
              <a:gd name="connsiteX2" fmla="*/ 21566 w 21601"/>
              <a:gd name="connsiteY2" fmla="*/ 2529 h 20613"/>
              <a:gd name="connsiteX3" fmla="*/ 0 w 21601"/>
              <a:gd name="connsiteY3" fmla="*/ 20172 h 20613"/>
              <a:gd name="connsiteX4" fmla="*/ 0 w 21601"/>
              <a:gd name="connsiteY4" fmla="*/ 0 h 20613"/>
              <a:gd name="connsiteX0" fmla="*/ 0 w 21727"/>
              <a:gd name="connsiteY0" fmla="*/ 0 h 20613"/>
              <a:gd name="connsiteX1" fmla="*/ 21600 w 21727"/>
              <a:gd name="connsiteY1" fmla="*/ 0 h 20613"/>
              <a:gd name="connsiteX2" fmla="*/ 21566 w 21727"/>
              <a:gd name="connsiteY2" fmla="*/ 2529 h 20613"/>
              <a:gd name="connsiteX3" fmla="*/ 0 w 21727"/>
              <a:gd name="connsiteY3" fmla="*/ 20172 h 20613"/>
              <a:gd name="connsiteX4" fmla="*/ 0 w 21727"/>
              <a:gd name="connsiteY4" fmla="*/ 0 h 20613"/>
              <a:gd name="connsiteX0" fmla="*/ 0 w 21604"/>
              <a:gd name="connsiteY0" fmla="*/ 0 h 20613"/>
              <a:gd name="connsiteX1" fmla="*/ 21600 w 21604"/>
              <a:gd name="connsiteY1" fmla="*/ 0 h 20613"/>
              <a:gd name="connsiteX2" fmla="*/ 21566 w 21604"/>
              <a:gd name="connsiteY2" fmla="*/ 2529 h 20613"/>
              <a:gd name="connsiteX3" fmla="*/ 0 w 21604"/>
              <a:gd name="connsiteY3" fmla="*/ 20172 h 20613"/>
              <a:gd name="connsiteX4" fmla="*/ 0 w 21604"/>
              <a:gd name="connsiteY4" fmla="*/ 0 h 20613"/>
              <a:gd name="connsiteX0" fmla="*/ 0 w 21617"/>
              <a:gd name="connsiteY0" fmla="*/ 0 h 20613"/>
              <a:gd name="connsiteX1" fmla="*/ 21600 w 21617"/>
              <a:gd name="connsiteY1" fmla="*/ 0 h 20613"/>
              <a:gd name="connsiteX2" fmla="*/ 21598 w 21617"/>
              <a:gd name="connsiteY2" fmla="*/ 2529 h 20613"/>
              <a:gd name="connsiteX3" fmla="*/ 0 w 21617"/>
              <a:gd name="connsiteY3" fmla="*/ 20172 h 20613"/>
              <a:gd name="connsiteX4" fmla="*/ 0 w 21617"/>
              <a:gd name="connsiteY4" fmla="*/ 0 h 20613"/>
              <a:gd name="connsiteX0" fmla="*/ 0 w 21603"/>
              <a:gd name="connsiteY0" fmla="*/ 0 h 20783"/>
              <a:gd name="connsiteX1" fmla="*/ 21600 w 21603"/>
              <a:gd name="connsiteY1" fmla="*/ 0 h 20783"/>
              <a:gd name="connsiteX2" fmla="*/ 21558 w 21603"/>
              <a:gd name="connsiteY2" fmla="*/ 9188 h 20783"/>
              <a:gd name="connsiteX3" fmla="*/ 0 w 21603"/>
              <a:gd name="connsiteY3" fmla="*/ 20172 h 20783"/>
              <a:gd name="connsiteX4" fmla="*/ 0 w 21603"/>
              <a:gd name="connsiteY4" fmla="*/ 0 h 20783"/>
              <a:gd name="connsiteX0" fmla="*/ 0 w 21618"/>
              <a:gd name="connsiteY0" fmla="*/ 0 h 20839"/>
              <a:gd name="connsiteX1" fmla="*/ 21600 w 21618"/>
              <a:gd name="connsiteY1" fmla="*/ 0 h 20839"/>
              <a:gd name="connsiteX2" fmla="*/ 21600 w 21618"/>
              <a:gd name="connsiteY2" fmla="*/ 10642 h 20839"/>
              <a:gd name="connsiteX3" fmla="*/ 0 w 21618"/>
              <a:gd name="connsiteY3" fmla="*/ 20172 h 20839"/>
              <a:gd name="connsiteX4" fmla="*/ 0 w 21618"/>
              <a:gd name="connsiteY4" fmla="*/ 0 h 20839"/>
              <a:gd name="connsiteX0" fmla="*/ 0 w 21601"/>
              <a:gd name="connsiteY0" fmla="*/ 0 h 20610"/>
              <a:gd name="connsiteX1" fmla="*/ 21600 w 21601"/>
              <a:gd name="connsiteY1" fmla="*/ 0 h 20610"/>
              <a:gd name="connsiteX2" fmla="*/ 21537 w 21601"/>
              <a:gd name="connsiteY2" fmla="*/ 2401 h 20610"/>
              <a:gd name="connsiteX3" fmla="*/ 0 w 21601"/>
              <a:gd name="connsiteY3" fmla="*/ 20172 h 20610"/>
              <a:gd name="connsiteX4" fmla="*/ 0 w 21601"/>
              <a:gd name="connsiteY4" fmla="*/ 0 h 20610"/>
              <a:gd name="connsiteX0" fmla="*/ 0 w 21618"/>
              <a:gd name="connsiteY0" fmla="*/ 0 h 20631"/>
              <a:gd name="connsiteX1" fmla="*/ 21600 w 21618"/>
              <a:gd name="connsiteY1" fmla="*/ 0 h 20631"/>
              <a:gd name="connsiteX2" fmla="*/ 21600 w 21618"/>
              <a:gd name="connsiteY2" fmla="*/ 3492 h 20631"/>
              <a:gd name="connsiteX3" fmla="*/ 0 w 21618"/>
              <a:gd name="connsiteY3" fmla="*/ 20172 h 20631"/>
              <a:gd name="connsiteX4" fmla="*/ 0 w 21618"/>
              <a:gd name="connsiteY4" fmla="*/ 0 h 20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18" h="20631">
                <a:moveTo>
                  <a:pt x="0" y="0"/>
                </a:moveTo>
                <a:lnTo>
                  <a:pt x="21600" y="0"/>
                </a:lnTo>
                <a:cubicBezTo>
                  <a:pt x="21611" y="3391"/>
                  <a:pt x="21636" y="266"/>
                  <a:pt x="21600" y="3492"/>
                </a:cubicBezTo>
                <a:cubicBezTo>
                  <a:pt x="10800" y="3492"/>
                  <a:pt x="10800" y="23922"/>
                  <a:pt x="0" y="20172"/>
                </a:cubicBezTo>
                <a:lnTo>
                  <a:pt x="0" y="0"/>
                </a:lnTo>
                <a:close/>
              </a:path>
            </a:pathLst>
          </a:custGeom>
          <a:solidFill>
            <a:srgbClr val="F1F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5" name="Picture 14" descr="Green cliffs dropping into ocean">
            <a:extLst>
              <a:ext uri="{FF2B5EF4-FFF2-40B4-BE49-F238E27FC236}">
                <a16:creationId xmlns:a16="http://schemas.microsoft.com/office/drawing/2014/main" id="{87B20B46-78F6-4815-9019-DE9BA8ABE582}"/>
              </a:ext>
            </a:extLst>
          </p:cNvPr>
          <p:cNvPicPr>
            <a:picLocks noChangeAspect="1"/>
          </p:cNvPicPr>
          <p:nvPr/>
        </p:nvPicPr>
        <p:blipFill rotWithShape="1">
          <a:blip r:embed="rId2">
            <a:extLst>
              <a:ext uri="{28A0092B-C50C-407E-A947-70E740481C1C}">
                <a14:useLocalDpi xmlns:a14="http://schemas.microsoft.com/office/drawing/2010/main" val="0"/>
              </a:ext>
            </a:extLst>
          </a:blip>
          <a:srcRect t="10998"/>
          <a:stretch/>
        </p:blipFill>
        <p:spPr>
          <a:xfrm>
            <a:off x="174886" y="853306"/>
            <a:ext cx="1617946" cy="1080000"/>
          </a:xfrm>
          <a:prstGeom prst="rect">
            <a:avLst/>
          </a:prstGeom>
        </p:spPr>
      </p:pic>
      <p:pic>
        <p:nvPicPr>
          <p:cNvPr id="11" name="Picture 10" descr="Two kangaroos on a beach">
            <a:extLst>
              <a:ext uri="{FF2B5EF4-FFF2-40B4-BE49-F238E27FC236}">
                <a16:creationId xmlns:a16="http://schemas.microsoft.com/office/drawing/2014/main" id="{D899A3F9-67E9-44AF-937B-4E59E53F0D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4260" y="853307"/>
            <a:ext cx="1617946" cy="1079948"/>
          </a:xfrm>
          <a:prstGeom prst="rect">
            <a:avLst/>
          </a:prstGeom>
        </p:spPr>
      </p:pic>
      <p:pic>
        <p:nvPicPr>
          <p:cNvPr id="13" name="Picture 12" descr="Hay bales in a field at sunset">
            <a:extLst>
              <a:ext uri="{FF2B5EF4-FFF2-40B4-BE49-F238E27FC236}">
                <a16:creationId xmlns:a16="http://schemas.microsoft.com/office/drawing/2014/main" id="{2E84D93D-C1A9-4370-A10A-37AAFFABA8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9573" y="853306"/>
            <a:ext cx="1617946" cy="1079948"/>
          </a:xfrm>
          <a:prstGeom prst="rect">
            <a:avLst/>
          </a:prstGeom>
        </p:spPr>
      </p:pic>
      <p:grpSp>
        <p:nvGrpSpPr>
          <p:cNvPr id="2" name="Group 1">
            <a:extLst>
              <a:ext uri="{FF2B5EF4-FFF2-40B4-BE49-F238E27FC236}">
                <a16:creationId xmlns:a16="http://schemas.microsoft.com/office/drawing/2014/main" id="{1E142D14-F5DE-4D03-BBFD-03929DEF4774}"/>
              </a:ext>
            </a:extLst>
          </p:cNvPr>
          <p:cNvGrpSpPr/>
          <p:nvPr/>
        </p:nvGrpSpPr>
        <p:grpSpPr>
          <a:xfrm>
            <a:off x="174886" y="173665"/>
            <a:ext cx="1008000" cy="540000"/>
            <a:chOff x="2831591" y="4355591"/>
            <a:chExt cx="1194816" cy="1593088"/>
          </a:xfrm>
        </p:grpSpPr>
        <p:sp>
          <p:nvSpPr>
            <p:cNvPr id="4" name="Rectangle 3">
              <a:extLst>
                <a:ext uri="{FF2B5EF4-FFF2-40B4-BE49-F238E27FC236}">
                  <a16:creationId xmlns:a16="http://schemas.microsoft.com/office/drawing/2014/main" id="{446926E3-D420-4796-BC9D-4518A2229770}"/>
                </a:ext>
              </a:extLst>
            </p:cNvPr>
            <p:cNvSpPr/>
            <p:nvPr/>
          </p:nvSpPr>
          <p:spPr>
            <a:xfrm>
              <a:off x="2831591" y="4355591"/>
              <a:ext cx="1194816" cy="1593088"/>
            </a:xfrm>
            <a:prstGeom prst="rect">
              <a:avLst/>
            </a:prstGeom>
            <a:solidFill>
              <a:srgbClr val="CCE8F6">
                <a:alpha val="75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AU" sz="1000" dirty="0">
                  <a:solidFill>
                    <a:schemeClr val="tx1"/>
                  </a:solidFill>
                </a:rPr>
                <a:t>Your</a:t>
              </a:r>
            </a:p>
            <a:p>
              <a:pPr algn="r"/>
              <a:r>
                <a:rPr lang="en-AU" sz="1000" dirty="0">
                  <a:solidFill>
                    <a:schemeClr val="tx1"/>
                  </a:solidFill>
                </a:rPr>
                <a:t>Logo</a:t>
              </a:r>
            </a:p>
          </p:txBody>
        </p:sp>
        <p:pic>
          <p:nvPicPr>
            <p:cNvPr id="3" name="Graphic 2" descr="Image">
              <a:extLst>
                <a:ext uri="{FF2B5EF4-FFF2-40B4-BE49-F238E27FC236}">
                  <a16:creationId xmlns:a16="http://schemas.microsoft.com/office/drawing/2014/main" id="{6C8D8349-DCAE-4117-B0DE-E012769921A5}"/>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9375" t="19792" r="9722" b="18055"/>
            <a:stretch/>
          </p:blipFill>
          <p:spPr>
            <a:xfrm>
              <a:off x="2926640" y="4782834"/>
              <a:ext cx="502359" cy="738600"/>
            </a:xfrm>
            <a:prstGeom prst="rect">
              <a:avLst/>
            </a:prstGeom>
          </p:spPr>
        </p:pic>
      </p:grpSp>
      <p:grpSp>
        <p:nvGrpSpPr>
          <p:cNvPr id="5" name="Group 4">
            <a:extLst>
              <a:ext uri="{FF2B5EF4-FFF2-40B4-BE49-F238E27FC236}">
                <a16:creationId xmlns:a16="http://schemas.microsoft.com/office/drawing/2014/main" id="{BDE55DF5-3E8F-46CD-8C63-EAA0113D5E58}"/>
              </a:ext>
            </a:extLst>
          </p:cNvPr>
          <p:cNvGrpSpPr/>
          <p:nvPr/>
        </p:nvGrpSpPr>
        <p:grpSpPr>
          <a:xfrm>
            <a:off x="1403388" y="173665"/>
            <a:ext cx="1008000" cy="540000"/>
            <a:chOff x="2831591" y="4355591"/>
            <a:chExt cx="1194816" cy="1593088"/>
          </a:xfrm>
        </p:grpSpPr>
        <p:sp>
          <p:nvSpPr>
            <p:cNvPr id="7" name="Rectangle 6">
              <a:extLst>
                <a:ext uri="{FF2B5EF4-FFF2-40B4-BE49-F238E27FC236}">
                  <a16:creationId xmlns:a16="http://schemas.microsoft.com/office/drawing/2014/main" id="{30C46506-644F-49BD-A7AC-139CEACF86C1}"/>
                </a:ext>
              </a:extLst>
            </p:cNvPr>
            <p:cNvSpPr/>
            <p:nvPr/>
          </p:nvSpPr>
          <p:spPr>
            <a:xfrm>
              <a:off x="2831591" y="4355591"/>
              <a:ext cx="1194816" cy="1593088"/>
            </a:xfrm>
            <a:prstGeom prst="rect">
              <a:avLst/>
            </a:prstGeom>
            <a:solidFill>
              <a:srgbClr val="FEEED3">
                <a:alpha val="75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000" dirty="0">
                  <a:solidFill>
                    <a:schemeClr val="tx1"/>
                  </a:solidFill>
                </a:rPr>
                <a:t>Partner</a:t>
              </a:r>
            </a:p>
            <a:p>
              <a:r>
                <a:rPr lang="en-AU" sz="1000" dirty="0">
                  <a:solidFill>
                    <a:schemeClr val="tx1"/>
                  </a:solidFill>
                </a:rPr>
                <a:t>Logo</a:t>
              </a:r>
            </a:p>
          </p:txBody>
        </p:sp>
        <p:pic>
          <p:nvPicPr>
            <p:cNvPr id="6" name="Graphic 5" descr="Image">
              <a:extLst>
                <a:ext uri="{FF2B5EF4-FFF2-40B4-BE49-F238E27FC236}">
                  <a16:creationId xmlns:a16="http://schemas.microsoft.com/office/drawing/2014/main" id="{123BA81A-EBDB-45FE-BAAB-494F691595D8}"/>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9375" t="19792" r="9722" b="18055"/>
            <a:stretch/>
          </p:blipFill>
          <p:spPr>
            <a:xfrm>
              <a:off x="3466034" y="4782834"/>
              <a:ext cx="502359" cy="738600"/>
            </a:xfrm>
            <a:prstGeom prst="rect">
              <a:avLst/>
            </a:prstGeom>
          </p:spPr>
        </p:pic>
      </p:grpSp>
      <p:grpSp>
        <p:nvGrpSpPr>
          <p:cNvPr id="32" name="Group 31">
            <a:extLst>
              <a:ext uri="{FF2B5EF4-FFF2-40B4-BE49-F238E27FC236}">
                <a16:creationId xmlns:a16="http://schemas.microsoft.com/office/drawing/2014/main" id="{6DEAA5B5-50C2-42D7-ADAA-76B504FAFB1E}"/>
              </a:ext>
            </a:extLst>
          </p:cNvPr>
          <p:cNvGrpSpPr/>
          <p:nvPr/>
        </p:nvGrpSpPr>
        <p:grpSpPr>
          <a:xfrm>
            <a:off x="367402" y="2072895"/>
            <a:ext cx="6138000" cy="766751"/>
            <a:chOff x="354886" y="2445063"/>
            <a:chExt cx="6138000" cy="766751"/>
          </a:xfrm>
        </p:grpSpPr>
        <p:pic>
          <p:nvPicPr>
            <p:cNvPr id="9" name="Picture 8">
              <a:extLst>
                <a:ext uri="{FF2B5EF4-FFF2-40B4-BE49-F238E27FC236}">
                  <a16:creationId xmlns:a16="http://schemas.microsoft.com/office/drawing/2014/main" id="{18976FEA-4C9A-4BDF-BFC7-514C84D9F1C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4886" y="3152949"/>
              <a:ext cx="6138000" cy="58865"/>
            </a:xfrm>
            <a:prstGeom prst="rect">
              <a:avLst/>
            </a:prstGeom>
          </p:spPr>
        </p:pic>
        <p:sp>
          <p:nvSpPr>
            <p:cNvPr id="19" name="TextBox 18">
              <a:extLst>
                <a:ext uri="{FF2B5EF4-FFF2-40B4-BE49-F238E27FC236}">
                  <a16:creationId xmlns:a16="http://schemas.microsoft.com/office/drawing/2014/main" id="{40852385-9771-416C-867B-91D256E65C4B}"/>
                </a:ext>
              </a:extLst>
            </p:cNvPr>
            <p:cNvSpPr txBox="1"/>
            <p:nvPr/>
          </p:nvSpPr>
          <p:spPr>
            <a:xfrm>
              <a:off x="354886" y="2445063"/>
              <a:ext cx="6138000" cy="707886"/>
            </a:xfrm>
            <a:prstGeom prst="rect">
              <a:avLst/>
            </a:prstGeom>
            <a:noFill/>
          </p:spPr>
          <p:txBody>
            <a:bodyPr wrap="square" rtlCol="0">
              <a:spAutoFit/>
            </a:bodyPr>
            <a:lstStyle/>
            <a:p>
              <a:r>
                <a:rPr lang="en-AU" sz="2400" b="1" dirty="0">
                  <a:solidFill>
                    <a:srgbClr val="193A7B"/>
                  </a:solidFill>
                  <a:latin typeface="+mj-lt"/>
                </a:rPr>
                <a:t>Communities of Excellence: Your Community</a:t>
              </a:r>
            </a:p>
            <a:p>
              <a:r>
                <a:rPr lang="en-AU" sz="1600" dirty="0">
                  <a:solidFill>
                    <a:srgbClr val="35A9E6"/>
                  </a:solidFill>
                  <a:latin typeface="+mj-lt"/>
                </a:rPr>
                <a:t>Project tagline</a:t>
              </a:r>
            </a:p>
          </p:txBody>
        </p:sp>
      </p:grpSp>
      <p:grpSp>
        <p:nvGrpSpPr>
          <p:cNvPr id="22" name="Group 21">
            <a:extLst>
              <a:ext uri="{FF2B5EF4-FFF2-40B4-BE49-F238E27FC236}">
                <a16:creationId xmlns:a16="http://schemas.microsoft.com/office/drawing/2014/main" id="{C258A8F9-D427-458C-862F-BCB22850A293}"/>
              </a:ext>
            </a:extLst>
          </p:cNvPr>
          <p:cNvGrpSpPr/>
          <p:nvPr/>
        </p:nvGrpSpPr>
        <p:grpSpPr>
          <a:xfrm>
            <a:off x="2631890" y="173664"/>
            <a:ext cx="1008000" cy="540000"/>
            <a:chOff x="2831591" y="4355591"/>
            <a:chExt cx="1194816" cy="1593088"/>
          </a:xfrm>
        </p:grpSpPr>
        <p:sp>
          <p:nvSpPr>
            <p:cNvPr id="23" name="Rectangle 22">
              <a:extLst>
                <a:ext uri="{FF2B5EF4-FFF2-40B4-BE49-F238E27FC236}">
                  <a16:creationId xmlns:a16="http://schemas.microsoft.com/office/drawing/2014/main" id="{AAF5033F-0AF4-4717-BA05-9AB70A3F735D}"/>
                </a:ext>
              </a:extLst>
            </p:cNvPr>
            <p:cNvSpPr/>
            <p:nvPr/>
          </p:nvSpPr>
          <p:spPr>
            <a:xfrm>
              <a:off x="2831591" y="4355591"/>
              <a:ext cx="1194816" cy="1593088"/>
            </a:xfrm>
            <a:prstGeom prst="rect">
              <a:avLst/>
            </a:prstGeom>
            <a:solidFill>
              <a:srgbClr val="51AA40">
                <a:alpha val="2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000" dirty="0">
                  <a:solidFill>
                    <a:schemeClr val="tx1"/>
                  </a:solidFill>
                </a:rPr>
                <a:t>Partner</a:t>
              </a:r>
            </a:p>
            <a:p>
              <a:r>
                <a:rPr lang="en-AU" sz="1000" dirty="0">
                  <a:solidFill>
                    <a:schemeClr val="tx1"/>
                  </a:solidFill>
                </a:rPr>
                <a:t>Logo</a:t>
              </a:r>
            </a:p>
          </p:txBody>
        </p:sp>
        <p:pic>
          <p:nvPicPr>
            <p:cNvPr id="24" name="Graphic 23" descr="Image">
              <a:extLst>
                <a:ext uri="{FF2B5EF4-FFF2-40B4-BE49-F238E27FC236}">
                  <a16:creationId xmlns:a16="http://schemas.microsoft.com/office/drawing/2014/main" id="{5F5D095A-3954-482A-AE6E-FEA110AE263B}"/>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9375" t="19792" r="9722" b="18055"/>
            <a:stretch/>
          </p:blipFill>
          <p:spPr>
            <a:xfrm>
              <a:off x="3466034" y="4782834"/>
              <a:ext cx="502359" cy="738600"/>
            </a:xfrm>
            <a:prstGeom prst="rect">
              <a:avLst/>
            </a:prstGeom>
          </p:spPr>
        </p:pic>
      </p:grpSp>
      <p:sp>
        <p:nvSpPr>
          <p:cNvPr id="25" name="TextBox 24">
            <a:extLst>
              <a:ext uri="{FF2B5EF4-FFF2-40B4-BE49-F238E27FC236}">
                <a16:creationId xmlns:a16="http://schemas.microsoft.com/office/drawing/2014/main" id="{EB0B9DD1-AF5F-49CF-8219-CF969B282188}"/>
              </a:ext>
            </a:extLst>
          </p:cNvPr>
          <p:cNvSpPr txBox="1"/>
          <p:nvPr/>
        </p:nvSpPr>
        <p:spPr>
          <a:xfrm>
            <a:off x="353468" y="2994042"/>
            <a:ext cx="2952000" cy="2231380"/>
          </a:xfrm>
          <a:prstGeom prst="rect">
            <a:avLst/>
          </a:prstGeom>
          <a:noFill/>
          <a:ln>
            <a:noFill/>
          </a:ln>
        </p:spPr>
        <p:txBody>
          <a:bodyPr wrap="square" lIns="36000" rIns="36000" rtlCol="0">
            <a:noAutofit/>
          </a:bodyPr>
          <a:lstStyle/>
          <a:p>
            <a:pPr>
              <a:spcBef>
                <a:spcPts val="600"/>
              </a:spcBef>
              <a:spcAft>
                <a:spcPts val="600"/>
              </a:spcAft>
            </a:pPr>
            <a:r>
              <a:rPr lang="en-AU" sz="1400" b="1" dirty="0">
                <a:solidFill>
                  <a:srgbClr val="193A7B"/>
                </a:solidFill>
                <a:latin typeface="+mj-lt"/>
              </a:rPr>
              <a:t>What is Communities of Excellence?</a:t>
            </a:r>
          </a:p>
          <a:p>
            <a:pPr>
              <a:spcAft>
                <a:spcPts val="600"/>
              </a:spcAft>
            </a:pPr>
            <a:r>
              <a:rPr lang="en-AU" sz="1100" dirty="0">
                <a:solidFill>
                  <a:srgbClr val="454545"/>
                </a:solidFill>
                <a:highlight>
                  <a:srgbClr val="FFFF00"/>
                </a:highlight>
              </a:rPr>
              <a:t>[The project leader]</a:t>
            </a:r>
            <a:r>
              <a:rPr lang="en-AU" sz="1100" dirty="0">
                <a:solidFill>
                  <a:srgbClr val="454545"/>
                </a:solidFill>
              </a:rPr>
              <a:t> is focussed on improving digital health outcomes in </a:t>
            </a:r>
            <a:r>
              <a:rPr lang="en-AU" sz="1100" dirty="0">
                <a:solidFill>
                  <a:srgbClr val="454545"/>
                </a:solidFill>
                <a:highlight>
                  <a:srgbClr val="FFFF00"/>
                </a:highlight>
              </a:rPr>
              <a:t>[the community]</a:t>
            </a:r>
            <a:r>
              <a:rPr lang="en-AU" sz="1100" dirty="0">
                <a:solidFill>
                  <a:srgbClr val="454545"/>
                </a:solidFill>
              </a:rPr>
              <a:t> through the use of technology to deliver better quality healthcare. </a:t>
            </a:r>
          </a:p>
          <a:p>
            <a:pPr>
              <a:spcAft>
                <a:spcPts val="600"/>
              </a:spcAft>
            </a:pPr>
            <a:r>
              <a:rPr lang="en-AU" sz="1100" dirty="0">
                <a:solidFill>
                  <a:srgbClr val="454545"/>
                </a:solidFill>
              </a:rPr>
              <a:t>The project will look at ways to improve care coordination and access to digital health services – especially during transitions of care, such as from the community to hospital, when medication errors are most likely to occur. </a:t>
            </a:r>
          </a:p>
          <a:p>
            <a:pPr>
              <a:spcAft>
                <a:spcPts val="600"/>
              </a:spcAft>
            </a:pPr>
            <a:r>
              <a:rPr lang="en-AU" sz="1100" dirty="0">
                <a:solidFill>
                  <a:srgbClr val="454545"/>
                </a:solidFill>
              </a:rPr>
              <a:t>The focus will be on key digital health initiatives such as My Health Record, secure messaging and telehealth. </a:t>
            </a:r>
          </a:p>
        </p:txBody>
      </p:sp>
      <p:sp>
        <p:nvSpPr>
          <p:cNvPr id="26" name="TextBox 25">
            <a:extLst>
              <a:ext uri="{FF2B5EF4-FFF2-40B4-BE49-F238E27FC236}">
                <a16:creationId xmlns:a16="http://schemas.microsoft.com/office/drawing/2014/main" id="{0645E8D8-1C03-4021-B311-7A3C37AF846D}"/>
              </a:ext>
            </a:extLst>
          </p:cNvPr>
          <p:cNvSpPr txBox="1"/>
          <p:nvPr/>
        </p:nvSpPr>
        <p:spPr>
          <a:xfrm>
            <a:off x="3524665" y="2981952"/>
            <a:ext cx="2952000" cy="2559162"/>
          </a:xfrm>
          <a:prstGeom prst="rect">
            <a:avLst/>
          </a:prstGeom>
          <a:noFill/>
          <a:ln>
            <a:noFill/>
          </a:ln>
        </p:spPr>
        <p:txBody>
          <a:bodyPr wrap="square" lIns="36000" rIns="36000" rtlCol="0">
            <a:noAutofit/>
          </a:bodyPr>
          <a:lstStyle/>
          <a:p>
            <a:pPr>
              <a:spcBef>
                <a:spcPts val="600"/>
              </a:spcBef>
              <a:spcAft>
                <a:spcPts val="600"/>
              </a:spcAft>
            </a:pPr>
            <a:r>
              <a:rPr lang="en-AU" sz="1600" b="1" dirty="0">
                <a:solidFill>
                  <a:srgbClr val="35A9E6"/>
                </a:solidFill>
                <a:latin typeface="+mj-lt"/>
              </a:rPr>
              <a:t>Who’s involved?</a:t>
            </a:r>
          </a:p>
          <a:p>
            <a:pPr>
              <a:spcAft>
                <a:spcPts val="1200"/>
              </a:spcAft>
            </a:pPr>
            <a:r>
              <a:rPr lang="en-AU" sz="1200" dirty="0">
                <a:solidFill>
                  <a:srgbClr val="454545"/>
                </a:solidFill>
              </a:rPr>
              <a:t>Communities of Excellence will be delivered and supported locally by </a:t>
            </a:r>
            <a:r>
              <a:rPr lang="en-AU" sz="1200" dirty="0">
                <a:solidFill>
                  <a:srgbClr val="454545"/>
                </a:solidFill>
                <a:highlight>
                  <a:srgbClr val="FFFF00"/>
                </a:highlight>
              </a:rPr>
              <a:t>[your community]</a:t>
            </a:r>
            <a:r>
              <a:rPr lang="en-AU" sz="1200" dirty="0">
                <a:solidFill>
                  <a:srgbClr val="454545"/>
                </a:solidFill>
              </a:rPr>
              <a:t>. The initiative is being delivered in partnership with the following organisations:</a:t>
            </a:r>
          </a:p>
          <a:p>
            <a:pPr marL="171450" indent="-171450">
              <a:lnSpc>
                <a:spcPct val="114000"/>
              </a:lnSpc>
              <a:buClr>
                <a:srgbClr val="807DFC"/>
              </a:buClr>
              <a:buFont typeface="Wingdings" panose="05000000000000000000" pitchFamily="2" charset="2"/>
              <a:buChar char="Ø"/>
            </a:pPr>
            <a:r>
              <a:rPr lang="en-AU" sz="1200" dirty="0">
                <a:solidFill>
                  <a:srgbClr val="454545"/>
                </a:solidFill>
              </a:rPr>
              <a:t>Partner organisation 1</a:t>
            </a:r>
          </a:p>
          <a:p>
            <a:pPr marL="171450" indent="-171450">
              <a:lnSpc>
                <a:spcPct val="114000"/>
              </a:lnSpc>
              <a:buClr>
                <a:srgbClr val="807DFC"/>
              </a:buClr>
              <a:buFont typeface="Wingdings" panose="05000000000000000000" pitchFamily="2" charset="2"/>
              <a:buChar char="Ø"/>
            </a:pPr>
            <a:r>
              <a:rPr lang="en-AU" sz="1200" dirty="0">
                <a:solidFill>
                  <a:srgbClr val="454545"/>
                </a:solidFill>
              </a:rPr>
              <a:t>Partner organisation 2</a:t>
            </a:r>
          </a:p>
          <a:p>
            <a:pPr marL="171450" indent="-171450">
              <a:lnSpc>
                <a:spcPct val="114000"/>
              </a:lnSpc>
              <a:buClr>
                <a:srgbClr val="807DFC"/>
              </a:buClr>
              <a:buFont typeface="Wingdings" panose="05000000000000000000" pitchFamily="2" charset="2"/>
              <a:buChar char="Ø"/>
            </a:pPr>
            <a:r>
              <a:rPr lang="en-AU" sz="1200" dirty="0">
                <a:solidFill>
                  <a:srgbClr val="454545"/>
                </a:solidFill>
              </a:rPr>
              <a:t>Partner organisation 3</a:t>
            </a:r>
          </a:p>
          <a:p>
            <a:pPr marL="171450" indent="-171450">
              <a:lnSpc>
                <a:spcPct val="114000"/>
              </a:lnSpc>
              <a:buClr>
                <a:srgbClr val="807DFC"/>
              </a:buClr>
              <a:buFont typeface="Wingdings" panose="05000000000000000000" pitchFamily="2" charset="2"/>
              <a:buChar char="Ø"/>
            </a:pPr>
            <a:r>
              <a:rPr lang="en-AU" sz="1200" dirty="0">
                <a:solidFill>
                  <a:srgbClr val="454545"/>
                </a:solidFill>
              </a:rPr>
              <a:t>Partner organisation 4</a:t>
            </a:r>
          </a:p>
          <a:p>
            <a:pPr marL="171450" indent="-171450">
              <a:lnSpc>
                <a:spcPct val="114000"/>
              </a:lnSpc>
              <a:buClr>
                <a:srgbClr val="807DFC"/>
              </a:buClr>
              <a:buFont typeface="Wingdings" panose="05000000000000000000" pitchFamily="2" charset="2"/>
              <a:buChar char="Ø"/>
            </a:pPr>
            <a:r>
              <a:rPr lang="en-AU" sz="1200" dirty="0">
                <a:solidFill>
                  <a:srgbClr val="454545"/>
                </a:solidFill>
              </a:rPr>
              <a:t>Partner organisation 5</a:t>
            </a:r>
          </a:p>
          <a:p>
            <a:pPr marL="171450" indent="-171450">
              <a:lnSpc>
                <a:spcPct val="114000"/>
              </a:lnSpc>
              <a:buClr>
                <a:srgbClr val="807DFC"/>
              </a:buClr>
              <a:buFont typeface="Wingdings" panose="05000000000000000000" pitchFamily="2" charset="2"/>
              <a:buChar char="Ø"/>
            </a:pPr>
            <a:r>
              <a:rPr lang="en-AU" sz="1200" dirty="0">
                <a:solidFill>
                  <a:srgbClr val="454545"/>
                </a:solidFill>
              </a:rPr>
              <a:t>Etc.</a:t>
            </a:r>
          </a:p>
        </p:txBody>
      </p:sp>
      <p:sp>
        <p:nvSpPr>
          <p:cNvPr id="27" name="TextBox 26">
            <a:extLst>
              <a:ext uri="{FF2B5EF4-FFF2-40B4-BE49-F238E27FC236}">
                <a16:creationId xmlns:a16="http://schemas.microsoft.com/office/drawing/2014/main" id="{02A4FEB2-6A23-4810-B6D7-5C63F2625324}"/>
              </a:ext>
            </a:extLst>
          </p:cNvPr>
          <p:cNvSpPr txBox="1"/>
          <p:nvPr/>
        </p:nvSpPr>
        <p:spPr>
          <a:xfrm>
            <a:off x="368838" y="8799925"/>
            <a:ext cx="2950564" cy="787589"/>
          </a:xfrm>
          <a:prstGeom prst="roundRect">
            <a:avLst/>
          </a:prstGeom>
          <a:solidFill>
            <a:srgbClr val="F1F1F2"/>
          </a:solidFill>
          <a:ln>
            <a:noFill/>
          </a:ln>
        </p:spPr>
        <p:txBody>
          <a:bodyPr wrap="square" lIns="90000" rIns="90000" rtlCol="0">
            <a:noAutofit/>
          </a:bodyPr>
          <a:lstStyle/>
          <a:p>
            <a:pPr>
              <a:spcAft>
                <a:spcPts val="600"/>
              </a:spcAft>
            </a:pPr>
            <a:r>
              <a:rPr lang="en-AU" sz="1000" dirty="0">
                <a:solidFill>
                  <a:srgbClr val="454545"/>
                </a:solidFill>
              </a:rPr>
              <a:t>The Communities of Excellence project is part of the ‘Enhanced models of care’ priority in </a:t>
            </a:r>
            <a:r>
              <a:rPr lang="en-AU" sz="1000" i="1" dirty="0">
                <a:solidFill>
                  <a:srgbClr val="454545"/>
                </a:solidFill>
              </a:rPr>
              <a:t>Australia’s National Digital Health Strategy,</a:t>
            </a:r>
            <a:r>
              <a:rPr lang="en-AU" sz="1000" dirty="0">
                <a:solidFill>
                  <a:srgbClr val="454545"/>
                </a:solidFill>
              </a:rPr>
              <a:t> which was agreed by all states and territories in 2017.</a:t>
            </a:r>
          </a:p>
        </p:txBody>
      </p:sp>
      <p:sp>
        <p:nvSpPr>
          <p:cNvPr id="28" name="TextBox 27">
            <a:extLst>
              <a:ext uri="{FF2B5EF4-FFF2-40B4-BE49-F238E27FC236}">
                <a16:creationId xmlns:a16="http://schemas.microsoft.com/office/drawing/2014/main" id="{720BDCCD-E830-4402-9B05-B9B7F9052DE7}"/>
              </a:ext>
            </a:extLst>
          </p:cNvPr>
          <p:cNvSpPr txBox="1"/>
          <p:nvPr/>
        </p:nvSpPr>
        <p:spPr>
          <a:xfrm>
            <a:off x="3551114" y="5683421"/>
            <a:ext cx="2952000" cy="3904094"/>
          </a:xfrm>
          <a:prstGeom prst="rect">
            <a:avLst/>
          </a:prstGeom>
          <a:solidFill>
            <a:srgbClr val="FEEED3"/>
          </a:solidFill>
          <a:ln>
            <a:noFill/>
          </a:ln>
        </p:spPr>
        <p:txBody>
          <a:bodyPr wrap="square" lIns="90000" rIns="90000" rtlCol="0">
            <a:noAutofit/>
          </a:bodyPr>
          <a:lstStyle/>
          <a:p>
            <a:pPr>
              <a:spcBef>
                <a:spcPts val="600"/>
              </a:spcBef>
              <a:spcAft>
                <a:spcPts val="600"/>
              </a:spcAft>
            </a:pPr>
            <a:r>
              <a:rPr lang="en-AU" sz="1400" b="1" dirty="0">
                <a:latin typeface="+mj-lt"/>
              </a:rPr>
              <a:t>Find out more:</a:t>
            </a:r>
          </a:p>
          <a:p>
            <a:r>
              <a:rPr lang="en-AU" sz="1200" b="1" dirty="0">
                <a:solidFill>
                  <a:srgbClr val="193A7B"/>
                </a:solidFill>
                <a:latin typeface="+mj-lt"/>
              </a:rPr>
              <a:t>Primary healthcare providers</a:t>
            </a:r>
            <a:endParaRPr lang="en-AU" sz="1200" dirty="0">
              <a:solidFill>
                <a:srgbClr val="193A7B"/>
              </a:solidFill>
              <a:latin typeface="+mj-lt"/>
            </a:endParaRPr>
          </a:p>
          <a:p>
            <a:r>
              <a:rPr lang="en-AU" sz="1100" dirty="0"/>
              <a:t>If you are a primary healthcare provider (general practice, community pharmacy, private specialist practice, allied health, private pathology and diagnostic imaging or aged care) and are interested in finding out more about the </a:t>
            </a:r>
            <a:r>
              <a:rPr lang="en-AU" sz="1100" dirty="0">
                <a:highlight>
                  <a:srgbClr val="FFFF00"/>
                </a:highlight>
              </a:rPr>
              <a:t>Community of Excellence project</a:t>
            </a:r>
            <a:r>
              <a:rPr lang="en-AU" sz="1100" dirty="0"/>
              <a:t> or about digital health technologies such as My Health Record, please contact </a:t>
            </a:r>
            <a:r>
              <a:rPr lang="en-AU" sz="1100" dirty="0">
                <a:highlight>
                  <a:srgbClr val="FFFF00"/>
                </a:highlight>
              </a:rPr>
              <a:t>[contact email / details]</a:t>
            </a:r>
            <a:r>
              <a:rPr lang="en-AU" sz="1100" dirty="0"/>
              <a:t>.</a:t>
            </a:r>
          </a:p>
          <a:p>
            <a:endParaRPr lang="en-AU" sz="1100" dirty="0">
              <a:latin typeface="+mj-lt"/>
            </a:endParaRPr>
          </a:p>
          <a:p>
            <a:r>
              <a:rPr lang="en-AU" sz="1200" b="1" dirty="0">
                <a:solidFill>
                  <a:srgbClr val="193A7B"/>
                </a:solidFill>
                <a:latin typeface="+mj-lt"/>
              </a:rPr>
              <a:t>Consumers</a:t>
            </a:r>
            <a:endParaRPr lang="en-AU" sz="1200" dirty="0">
              <a:solidFill>
                <a:srgbClr val="193A7B"/>
              </a:solidFill>
              <a:latin typeface="+mj-lt"/>
            </a:endParaRPr>
          </a:p>
          <a:p>
            <a:r>
              <a:rPr lang="en-AU" sz="1100" dirty="0"/>
              <a:t>To find out more about the </a:t>
            </a:r>
            <a:r>
              <a:rPr lang="en-AU" sz="1100" dirty="0">
                <a:highlight>
                  <a:srgbClr val="FFFF00"/>
                </a:highlight>
              </a:rPr>
              <a:t>Communities of Excellence project</a:t>
            </a:r>
            <a:r>
              <a:rPr lang="en-AU" sz="1100" dirty="0"/>
              <a:t>, or to be involved, please contact your </a:t>
            </a:r>
            <a:r>
              <a:rPr lang="en-AU" sz="1100" dirty="0">
                <a:highlight>
                  <a:srgbClr val="FFFF00"/>
                </a:highlight>
              </a:rPr>
              <a:t>local support team</a:t>
            </a:r>
            <a:r>
              <a:rPr lang="en-AU" sz="1100" dirty="0"/>
              <a:t> </a:t>
            </a:r>
            <a:r>
              <a:rPr lang="en-AU" sz="1100" dirty="0">
                <a:highlight>
                  <a:srgbClr val="FFFF00"/>
                </a:highlight>
              </a:rPr>
              <a:t>[contact email / details]</a:t>
            </a:r>
            <a:r>
              <a:rPr lang="en-AU" sz="1100" dirty="0"/>
              <a:t>.</a:t>
            </a:r>
          </a:p>
          <a:p>
            <a:endParaRPr lang="en-AU" sz="1200" dirty="0">
              <a:latin typeface="+mj-lt"/>
            </a:endParaRPr>
          </a:p>
          <a:p>
            <a:r>
              <a:rPr lang="en-AU" sz="1200" b="1" dirty="0">
                <a:solidFill>
                  <a:srgbClr val="193A7B"/>
                </a:solidFill>
                <a:highlight>
                  <a:srgbClr val="FFFF00"/>
                </a:highlight>
                <a:latin typeface="+mj-lt"/>
              </a:rPr>
              <a:t>[Hospital / Health Service]</a:t>
            </a:r>
            <a:r>
              <a:rPr lang="en-AU" sz="1200" b="1" dirty="0">
                <a:solidFill>
                  <a:srgbClr val="193A7B"/>
                </a:solidFill>
                <a:latin typeface="+mj-lt"/>
              </a:rPr>
              <a:t> providers</a:t>
            </a:r>
            <a:endParaRPr lang="en-AU" sz="1200" dirty="0">
              <a:solidFill>
                <a:srgbClr val="193A7B"/>
              </a:solidFill>
              <a:latin typeface="+mj-lt"/>
            </a:endParaRPr>
          </a:p>
          <a:p>
            <a:r>
              <a:rPr lang="en-AU" sz="1100" dirty="0"/>
              <a:t>If you are a healthcare provider at </a:t>
            </a:r>
            <a:r>
              <a:rPr lang="en-AU" sz="1100" dirty="0">
                <a:highlight>
                  <a:srgbClr val="FFFF00"/>
                </a:highlight>
              </a:rPr>
              <a:t>[local hospital or health service]</a:t>
            </a:r>
            <a:r>
              <a:rPr lang="en-AU" sz="1100" dirty="0"/>
              <a:t>, please contact </a:t>
            </a:r>
            <a:r>
              <a:rPr lang="en-AU" sz="1100" dirty="0">
                <a:highlight>
                  <a:srgbClr val="FFFF00"/>
                </a:highlight>
              </a:rPr>
              <a:t>[contact email / details]</a:t>
            </a:r>
            <a:r>
              <a:rPr lang="en-AU" sz="1100" dirty="0"/>
              <a:t>.</a:t>
            </a:r>
          </a:p>
        </p:txBody>
      </p:sp>
      <p:sp>
        <p:nvSpPr>
          <p:cNvPr id="29" name="TextBox 28">
            <a:extLst>
              <a:ext uri="{FF2B5EF4-FFF2-40B4-BE49-F238E27FC236}">
                <a16:creationId xmlns:a16="http://schemas.microsoft.com/office/drawing/2014/main" id="{E0E51578-A46D-4327-A640-4982FFB88B7D}"/>
              </a:ext>
            </a:extLst>
          </p:cNvPr>
          <p:cNvSpPr txBox="1"/>
          <p:nvPr/>
        </p:nvSpPr>
        <p:spPr>
          <a:xfrm>
            <a:off x="368120" y="5619466"/>
            <a:ext cx="2952000" cy="622838"/>
          </a:xfrm>
          <a:prstGeom prst="roundRect">
            <a:avLst/>
          </a:prstGeom>
          <a:solidFill>
            <a:srgbClr val="F1F1F2"/>
          </a:solidFill>
          <a:ln>
            <a:noFill/>
          </a:ln>
        </p:spPr>
        <p:txBody>
          <a:bodyPr wrap="square" lIns="90000" rIns="90000" rtlCol="0">
            <a:noAutofit/>
          </a:bodyPr>
          <a:lstStyle/>
          <a:p>
            <a:pPr>
              <a:spcAft>
                <a:spcPts val="600"/>
              </a:spcAft>
            </a:pPr>
            <a:r>
              <a:rPr lang="en-AU" sz="1100" dirty="0">
                <a:solidFill>
                  <a:srgbClr val="454545"/>
                </a:solidFill>
                <a:highlight>
                  <a:srgbClr val="FFFF00"/>
                </a:highlight>
              </a:rPr>
              <a:t>[The community]</a:t>
            </a:r>
            <a:r>
              <a:rPr lang="en-AU" sz="1100" dirty="0">
                <a:solidFill>
                  <a:srgbClr val="454545"/>
                </a:solidFill>
              </a:rPr>
              <a:t> is ideal for this project due to its population size, strong clinical support and digital leadership and community support.</a:t>
            </a:r>
          </a:p>
        </p:txBody>
      </p:sp>
      <p:sp>
        <p:nvSpPr>
          <p:cNvPr id="30" name="TextBox 29">
            <a:extLst>
              <a:ext uri="{FF2B5EF4-FFF2-40B4-BE49-F238E27FC236}">
                <a16:creationId xmlns:a16="http://schemas.microsoft.com/office/drawing/2014/main" id="{D8FE5762-21F5-4177-80D4-87AD1CAD2033}"/>
              </a:ext>
            </a:extLst>
          </p:cNvPr>
          <p:cNvSpPr txBox="1"/>
          <p:nvPr/>
        </p:nvSpPr>
        <p:spPr>
          <a:xfrm>
            <a:off x="353468" y="6473953"/>
            <a:ext cx="2952000" cy="1938528"/>
          </a:xfrm>
          <a:prstGeom prst="rect">
            <a:avLst/>
          </a:prstGeom>
          <a:noFill/>
          <a:ln>
            <a:noFill/>
          </a:ln>
        </p:spPr>
        <p:txBody>
          <a:bodyPr wrap="square" lIns="36000" rIns="36000" rtlCol="0">
            <a:noAutofit/>
          </a:bodyPr>
          <a:lstStyle/>
          <a:p>
            <a:pPr>
              <a:spcBef>
                <a:spcPts val="600"/>
              </a:spcBef>
              <a:spcAft>
                <a:spcPts val="600"/>
              </a:spcAft>
            </a:pPr>
            <a:r>
              <a:rPr lang="en-AU" sz="1400" b="1" dirty="0">
                <a:solidFill>
                  <a:srgbClr val="193A7B"/>
                </a:solidFill>
                <a:latin typeface="+mj-lt"/>
              </a:rPr>
              <a:t>What this means for </a:t>
            </a:r>
            <a:r>
              <a:rPr lang="en-AU" sz="1400" b="1" dirty="0">
                <a:solidFill>
                  <a:srgbClr val="193A7B"/>
                </a:solidFill>
                <a:highlight>
                  <a:srgbClr val="FFFF00"/>
                </a:highlight>
                <a:latin typeface="+mj-lt"/>
              </a:rPr>
              <a:t>[community]</a:t>
            </a:r>
          </a:p>
          <a:p>
            <a:pPr>
              <a:spcAft>
                <a:spcPts val="600"/>
              </a:spcAft>
            </a:pPr>
            <a:r>
              <a:rPr lang="en-AU" sz="1100" dirty="0">
                <a:solidFill>
                  <a:srgbClr val="454545"/>
                </a:solidFill>
                <a:highlight>
                  <a:srgbClr val="FFFF00"/>
                </a:highlight>
              </a:rPr>
              <a:t>[The project leader]</a:t>
            </a:r>
            <a:r>
              <a:rPr lang="en-AU" sz="1100" dirty="0">
                <a:solidFill>
                  <a:srgbClr val="454545"/>
                </a:solidFill>
              </a:rPr>
              <a:t>, in collaboration with delivery partners and stakeholders, will work with </a:t>
            </a:r>
            <a:r>
              <a:rPr lang="en-AU" sz="1100" dirty="0">
                <a:solidFill>
                  <a:srgbClr val="454545"/>
                </a:solidFill>
                <a:highlight>
                  <a:srgbClr val="FFFF00"/>
                </a:highlight>
              </a:rPr>
              <a:t>[the community]</a:t>
            </a:r>
            <a:r>
              <a:rPr lang="en-AU" sz="1100" dirty="0">
                <a:solidFill>
                  <a:srgbClr val="454545"/>
                </a:solidFill>
              </a:rPr>
              <a:t> to:</a:t>
            </a:r>
          </a:p>
          <a:p>
            <a:pPr marL="171450" indent="-171450">
              <a:spcAft>
                <a:spcPts val="600"/>
              </a:spcAft>
              <a:buClr>
                <a:srgbClr val="807DFC"/>
              </a:buClr>
              <a:buFont typeface="Wingdings" panose="05000000000000000000" pitchFamily="2" charset="2"/>
              <a:buChar char="Ø"/>
            </a:pPr>
            <a:r>
              <a:rPr lang="en-AU" sz="1100" dirty="0">
                <a:solidFill>
                  <a:srgbClr val="454545"/>
                </a:solidFill>
              </a:rPr>
              <a:t>Summary of project objective 1…</a:t>
            </a:r>
          </a:p>
          <a:p>
            <a:pPr marL="171450" indent="-171450">
              <a:spcAft>
                <a:spcPts val="600"/>
              </a:spcAft>
              <a:buClr>
                <a:srgbClr val="807DFC"/>
              </a:buClr>
              <a:buFont typeface="Wingdings" panose="05000000000000000000" pitchFamily="2" charset="2"/>
              <a:buChar char="Ø"/>
            </a:pPr>
            <a:r>
              <a:rPr lang="en-AU" sz="1100" dirty="0">
                <a:solidFill>
                  <a:srgbClr val="454545"/>
                </a:solidFill>
              </a:rPr>
              <a:t>Summary of project objective 2… </a:t>
            </a:r>
            <a:endParaRPr lang="en-US" sz="1100" dirty="0">
              <a:solidFill>
                <a:srgbClr val="454545"/>
              </a:solidFill>
            </a:endParaRPr>
          </a:p>
          <a:p>
            <a:pPr marL="171450" indent="-171450">
              <a:spcAft>
                <a:spcPts val="600"/>
              </a:spcAft>
              <a:buClr>
                <a:srgbClr val="807DFC"/>
              </a:buClr>
              <a:buFont typeface="Wingdings" panose="05000000000000000000" pitchFamily="2" charset="2"/>
              <a:buChar char="Ø"/>
            </a:pPr>
            <a:r>
              <a:rPr lang="en-US" sz="1100" dirty="0">
                <a:solidFill>
                  <a:srgbClr val="454545"/>
                </a:solidFill>
              </a:rPr>
              <a:t>Summary of project objective 3… </a:t>
            </a:r>
            <a:endParaRPr lang="pt-BR" sz="1100" dirty="0">
              <a:solidFill>
                <a:srgbClr val="454545"/>
              </a:solidFill>
            </a:endParaRPr>
          </a:p>
          <a:p>
            <a:pPr marL="171450" indent="-171450">
              <a:spcAft>
                <a:spcPts val="600"/>
              </a:spcAft>
              <a:buClr>
                <a:srgbClr val="807DFC"/>
              </a:buClr>
              <a:buFont typeface="Wingdings" panose="05000000000000000000" pitchFamily="2" charset="2"/>
              <a:buChar char="Ø"/>
            </a:pPr>
            <a:r>
              <a:rPr lang="pt-BR" sz="1100" dirty="0">
                <a:solidFill>
                  <a:srgbClr val="454545"/>
                </a:solidFill>
              </a:rPr>
              <a:t>Etc.</a:t>
            </a:r>
            <a:endParaRPr lang="en-AU" sz="1100" dirty="0">
              <a:solidFill>
                <a:srgbClr val="454545"/>
              </a:solidFill>
            </a:endParaRPr>
          </a:p>
        </p:txBody>
      </p:sp>
      <p:sp>
        <p:nvSpPr>
          <p:cNvPr id="33" name="Rectangle 32">
            <a:extLst>
              <a:ext uri="{FF2B5EF4-FFF2-40B4-BE49-F238E27FC236}">
                <a16:creationId xmlns:a16="http://schemas.microsoft.com/office/drawing/2014/main" id="{A8EEA934-2E3C-4B77-8910-53DE726E5A65}"/>
              </a:ext>
            </a:extLst>
          </p:cNvPr>
          <p:cNvSpPr/>
          <p:nvPr/>
        </p:nvSpPr>
        <p:spPr>
          <a:xfrm>
            <a:off x="5063114" y="858380"/>
            <a:ext cx="1620000" cy="1080000"/>
          </a:xfrm>
          <a:prstGeom prst="rect">
            <a:avLst/>
          </a:prstGeom>
          <a:noFill/>
          <a:ln w="6350">
            <a:solidFill>
              <a:srgbClr val="F9A41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solidFill>
                  <a:srgbClr val="454545"/>
                </a:solidFill>
              </a:rPr>
              <a:t>Replace these stock images with photos of your community</a:t>
            </a:r>
          </a:p>
        </p:txBody>
      </p:sp>
    </p:spTree>
    <p:extLst>
      <p:ext uri="{BB962C8B-B14F-4D97-AF65-F5344CB8AC3E}">
        <p14:creationId xmlns:p14="http://schemas.microsoft.com/office/powerpoint/2010/main" val="21247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BB2BD33-6F46-44C6-A723-41D9223BA884}"/>
              </a:ext>
            </a:extLst>
          </p:cNvPr>
          <p:cNvSpPr>
            <a:spLocks noChangeAspect="1"/>
          </p:cNvSpPr>
          <p:nvPr/>
        </p:nvSpPr>
        <p:spPr>
          <a:xfrm>
            <a:off x="180000" y="179400"/>
            <a:ext cx="6498000" cy="9547200"/>
          </a:xfrm>
          <a:prstGeom prst="rect">
            <a:avLst/>
          </a:prstGeom>
          <a:solidFill>
            <a:schemeClr val="bg1"/>
          </a:solidFill>
          <a:ln>
            <a:solidFill>
              <a:srgbClr val="F1F1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 name="Flowchart: Document 19">
            <a:extLst>
              <a:ext uri="{FF2B5EF4-FFF2-40B4-BE49-F238E27FC236}">
                <a16:creationId xmlns:a16="http://schemas.microsoft.com/office/drawing/2014/main" id="{9453F949-1EF0-4E52-A95E-9A19B828F7A0}"/>
              </a:ext>
            </a:extLst>
          </p:cNvPr>
          <p:cNvSpPr/>
          <p:nvPr/>
        </p:nvSpPr>
        <p:spPr>
          <a:xfrm>
            <a:off x="179700" y="0"/>
            <a:ext cx="6503414" cy="1080943"/>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1020"/>
              <a:gd name="connsiteX1" fmla="*/ 21600 w 21600"/>
              <a:gd name="connsiteY1" fmla="*/ 0 h 21020"/>
              <a:gd name="connsiteX2" fmla="*/ 21600 w 21600"/>
              <a:gd name="connsiteY2" fmla="*/ 14022 h 21020"/>
              <a:gd name="connsiteX3" fmla="*/ 0 w 21600"/>
              <a:gd name="connsiteY3" fmla="*/ 20172 h 21020"/>
              <a:gd name="connsiteX4" fmla="*/ 0 w 21600"/>
              <a:gd name="connsiteY4" fmla="*/ 0 h 21020"/>
              <a:gd name="connsiteX0" fmla="*/ 0 w 21632"/>
              <a:gd name="connsiteY0" fmla="*/ 0 h 20820"/>
              <a:gd name="connsiteX1" fmla="*/ 21600 w 21632"/>
              <a:gd name="connsiteY1" fmla="*/ 0 h 20820"/>
              <a:gd name="connsiteX2" fmla="*/ 21632 w 21632"/>
              <a:gd name="connsiteY2" fmla="*/ 10173 h 20820"/>
              <a:gd name="connsiteX3" fmla="*/ 0 w 21632"/>
              <a:gd name="connsiteY3" fmla="*/ 20172 h 20820"/>
              <a:gd name="connsiteX4" fmla="*/ 0 w 21632"/>
              <a:gd name="connsiteY4" fmla="*/ 0 h 20820"/>
              <a:gd name="connsiteX0" fmla="*/ 0 w 21632"/>
              <a:gd name="connsiteY0" fmla="*/ 0 h 20815"/>
              <a:gd name="connsiteX1" fmla="*/ 21600 w 21632"/>
              <a:gd name="connsiteY1" fmla="*/ 0 h 20815"/>
              <a:gd name="connsiteX2" fmla="*/ 21632 w 21632"/>
              <a:gd name="connsiteY2" fmla="*/ 10063 h 20815"/>
              <a:gd name="connsiteX3" fmla="*/ 0 w 21632"/>
              <a:gd name="connsiteY3" fmla="*/ 20172 h 20815"/>
              <a:gd name="connsiteX4" fmla="*/ 0 w 21632"/>
              <a:gd name="connsiteY4" fmla="*/ 0 h 20815"/>
              <a:gd name="connsiteX0" fmla="*/ 0 w 21602"/>
              <a:gd name="connsiteY0" fmla="*/ 0 h 20815"/>
              <a:gd name="connsiteX1" fmla="*/ 21600 w 21602"/>
              <a:gd name="connsiteY1" fmla="*/ 0 h 20815"/>
              <a:gd name="connsiteX2" fmla="*/ 21590 w 21602"/>
              <a:gd name="connsiteY2" fmla="*/ 10063 h 20815"/>
              <a:gd name="connsiteX3" fmla="*/ 0 w 21602"/>
              <a:gd name="connsiteY3" fmla="*/ 20172 h 20815"/>
              <a:gd name="connsiteX4" fmla="*/ 0 w 21602"/>
              <a:gd name="connsiteY4" fmla="*/ 0 h 20815"/>
              <a:gd name="connsiteX0" fmla="*/ 0 w 21602"/>
              <a:gd name="connsiteY0" fmla="*/ 0 h 20628"/>
              <a:gd name="connsiteX1" fmla="*/ 21600 w 21602"/>
              <a:gd name="connsiteY1" fmla="*/ 0 h 20628"/>
              <a:gd name="connsiteX2" fmla="*/ 21598 w 21602"/>
              <a:gd name="connsiteY2" fmla="*/ 3326 h 20628"/>
              <a:gd name="connsiteX3" fmla="*/ 0 w 21602"/>
              <a:gd name="connsiteY3" fmla="*/ 20172 h 20628"/>
              <a:gd name="connsiteX4" fmla="*/ 0 w 21602"/>
              <a:gd name="connsiteY4" fmla="*/ 0 h 20628"/>
              <a:gd name="connsiteX0" fmla="*/ 0 w 21601"/>
              <a:gd name="connsiteY0" fmla="*/ 0 h 20593"/>
              <a:gd name="connsiteX1" fmla="*/ 21600 w 21601"/>
              <a:gd name="connsiteY1" fmla="*/ 0 h 20593"/>
              <a:gd name="connsiteX2" fmla="*/ 21582 w 21601"/>
              <a:gd name="connsiteY2" fmla="*/ 1429 h 20593"/>
              <a:gd name="connsiteX3" fmla="*/ 0 w 21601"/>
              <a:gd name="connsiteY3" fmla="*/ 20172 h 20593"/>
              <a:gd name="connsiteX4" fmla="*/ 0 w 21601"/>
              <a:gd name="connsiteY4" fmla="*/ 0 h 20593"/>
              <a:gd name="connsiteX0" fmla="*/ 0 w 21601"/>
              <a:gd name="connsiteY0" fmla="*/ 0 h 20593"/>
              <a:gd name="connsiteX1" fmla="*/ 21600 w 21601"/>
              <a:gd name="connsiteY1" fmla="*/ 0 h 20593"/>
              <a:gd name="connsiteX2" fmla="*/ 21582 w 21601"/>
              <a:gd name="connsiteY2" fmla="*/ 1429 h 20593"/>
              <a:gd name="connsiteX3" fmla="*/ 0 w 21601"/>
              <a:gd name="connsiteY3" fmla="*/ 20172 h 20593"/>
              <a:gd name="connsiteX4" fmla="*/ 0 w 21601"/>
              <a:gd name="connsiteY4" fmla="*/ 0 h 20593"/>
              <a:gd name="connsiteX0" fmla="*/ 0 w 21601"/>
              <a:gd name="connsiteY0" fmla="*/ 0 h 20610"/>
              <a:gd name="connsiteX1" fmla="*/ 21600 w 21601"/>
              <a:gd name="connsiteY1" fmla="*/ 0 h 20610"/>
              <a:gd name="connsiteX2" fmla="*/ 21582 w 21601"/>
              <a:gd name="connsiteY2" fmla="*/ 2364 h 20610"/>
              <a:gd name="connsiteX3" fmla="*/ 0 w 21601"/>
              <a:gd name="connsiteY3" fmla="*/ 20172 h 20610"/>
              <a:gd name="connsiteX4" fmla="*/ 0 w 21601"/>
              <a:gd name="connsiteY4" fmla="*/ 0 h 20610"/>
              <a:gd name="connsiteX0" fmla="*/ 0 w 21601"/>
              <a:gd name="connsiteY0" fmla="*/ 0 h 20613"/>
              <a:gd name="connsiteX1" fmla="*/ 21600 w 21601"/>
              <a:gd name="connsiteY1" fmla="*/ 0 h 20613"/>
              <a:gd name="connsiteX2" fmla="*/ 21566 w 21601"/>
              <a:gd name="connsiteY2" fmla="*/ 2529 h 20613"/>
              <a:gd name="connsiteX3" fmla="*/ 0 w 21601"/>
              <a:gd name="connsiteY3" fmla="*/ 20172 h 20613"/>
              <a:gd name="connsiteX4" fmla="*/ 0 w 21601"/>
              <a:gd name="connsiteY4" fmla="*/ 0 h 20613"/>
              <a:gd name="connsiteX0" fmla="*/ 0 w 21727"/>
              <a:gd name="connsiteY0" fmla="*/ 0 h 20613"/>
              <a:gd name="connsiteX1" fmla="*/ 21600 w 21727"/>
              <a:gd name="connsiteY1" fmla="*/ 0 h 20613"/>
              <a:gd name="connsiteX2" fmla="*/ 21566 w 21727"/>
              <a:gd name="connsiteY2" fmla="*/ 2529 h 20613"/>
              <a:gd name="connsiteX3" fmla="*/ 0 w 21727"/>
              <a:gd name="connsiteY3" fmla="*/ 20172 h 20613"/>
              <a:gd name="connsiteX4" fmla="*/ 0 w 21727"/>
              <a:gd name="connsiteY4" fmla="*/ 0 h 20613"/>
              <a:gd name="connsiteX0" fmla="*/ 0 w 21604"/>
              <a:gd name="connsiteY0" fmla="*/ 0 h 20613"/>
              <a:gd name="connsiteX1" fmla="*/ 21600 w 21604"/>
              <a:gd name="connsiteY1" fmla="*/ 0 h 20613"/>
              <a:gd name="connsiteX2" fmla="*/ 21566 w 21604"/>
              <a:gd name="connsiteY2" fmla="*/ 2529 h 20613"/>
              <a:gd name="connsiteX3" fmla="*/ 0 w 21604"/>
              <a:gd name="connsiteY3" fmla="*/ 20172 h 20613"/>
              <a:gd name="connsiteX4" fmla="*/ 0 w 21604"/>
              <a:gd name="connsiteY4" fmla="*/ 0 h 20613"/>
              <a:gd name="connsiteX0" fmla="*/ 0 w 21617"/>
              <a:gd name="connsiteY0" fmla="*/ 0 h 20613"/>
              <a:gd name="connsiteX1" fmla="*/ 21600 w 21617"/>
              <a:gd name="connsiteY1" fmla="*/ 0 h 20613"/>
              <a:gd name="connsiteX2" fmla="*/ 21598 w 21617"/>
              <a:gd name="connsiteY2" fmla="*/ 2529 h 20613"/>
              <a:gd name="connsiteX3" fmla="*/ 0 w 21617"/>
              <a:gd name="connsiteY3" fmla="*/ 20172 h 20613"/>
              <a:gd name="connsiteX4" fmla="*/ 0 w 21617"/>
              <a:gd name="connsiteY4" fmla="*/ 0 h 20613"/>
              <a:gd name="connsiteX0" fmla="*/ 0 w 21603"/>
              <a:gd name="connsiteY0" fmla="*/ 0 h 20783"/>
              <a:gd name="connsiteX1" fmla="*/ 21600 w 21603"/>
              <a:gd name="connsiteY1" fmla="*/ 0 h 20783"/>
              <a:gd name="connsiteX2" fmla="*/ 21558 w 21603"/>
              <a:gd name="connsiteY2" fmla="*/ 9188 h 20783"/>
              <a:gd name="connsiteX3" fmla="*/ 0 w 21603"/>
              <a:gd name="connsiteY3" fmla="*/ 20172 h 20783"/>
              <a:gd name="connsiteX4" fmla="*/ 0 w 21603"/>
              <a:gd name="connsiteY4" fmla="*/ 0 h 20783"/>
              <a:gd name="connsiteX0" fmla="*/ 0 w 21618"/>
              <a:gd name="connsiteY0" fmla="*/ 0 h 20839"/>
              <a:gd name="connsiteX1" fmla="*/ 21600 w 21618"/>
              <a:gd name="connsiteY1" fmla="*/ 0 h 20839"/>
              <a:gd name="connsiteX2" fmla="*/ 21600 w 21618"/>
              <a:gd name="connsiteY2" fmla="*/ 10642 h 20839"/>
              <a:gd name="connsiteX3" fmla="*/ 0 w 21618"/>
              <a:gd name="connsiteY3" fmla="*/ 20172 h 20839"/>
              <a:gd name="connsiteX4" fmla="*/ 0 w 21618"/>
              <a:gd name="connsiteY4" fmla="*/ 0 h 20839"/>
              <a:gd name="connsiteX0" fmla="*/ 0 w 21601"/>
              <a:gd name="connsiteY0" fmla="*/ 0 h 20610"/>
              <a:gd name="connsiteX1" fmla="*/ 21600 w 21601"/>
              <a:gd name="connsiteY1" fmla="*/ 0 h 20610"/>
              <a:gd name="connsiteX2" fmla="*/ 21537 w 21601"/>
              <a:gd name="connsiteY2" fmla="*/ 2401 h 20610"/>
              <a:gd name="connsiteX3" fmla="*/ 0 w 21601"/>
              <a:gd name="connsiteY3" fmla="*/ 20172 h 20610"/>
              <a:gd name="connsiteX4" fmla="*/ 0 w 21601"/>
              <a:gd name="connsiteY4" fmla="*/ 0 h 20610"/>
              <a:gd name="connsiteX0" fmla="*/ 0 w 21618"/>
              <a:gd name="connsiteY0" fmla="*/ 0 h 20631"/>
              <a:gd name="connsiteX1" fmla="*/ 21600 w 21618"/>
              <a:gd name="connsiteY1" fmla="*/ 0 h 20631"/>
              <a:gd name="connsiteX2" fmla="*/ 21600 w 21618"/>
              <a:gd name="connsiteY2" fmla="*/ 3492 h 20631"/>
              <a:gd name="connsiteX3" fmla="*/ 0 w 21618"/>
              <a:gd name="connsiteY3" fmla="*/ 20172 h 20631"/>
              <a:gd name="connsiteX4" fmla="*/ 0 w 21618"/>
              <a:gd name="connsiteY4" fmla="*/ 0 h 20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18" h="20631">
                <a:moveTo>
                  <a:pt x="0" y="0"/>
                </a:moveTo>
                <a:lnTo>
                  <a:pt x="21600" y="0"/>
                </a:lnTo>
                <a:cubicBezTo>
                  <a:pt x="21611" y="3391"/>
                  <a:pt x="21636" y="266"/>
                  <a:pt x="21600" y="3492"/>
                </a:cubicBezTo>
                <a:cubicBezTo>
                  <a:pt x="10800" y="3492"/>
                  <a:pt x="10800" y="23922"/>
                  <a:pt x="0" y="20172"/>
                </a:cubicBezTo>
                <a:lnTo>
                  <a:pt x="0" y="0"/>
                </a:lnTo>
                <a:close/>
              </a:path>
            </a:pathLst>
          </a:custGeom>
          <a:solidFill>
            <a:srgbClr val="F1F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grpSp>
        <p:nvGrpSpPr>
          <p:cNvPr id="33" name="Group 32">
            <a:extLst>
              <a:ext uri="{FF2B5EF4-FFF2-40B4-BE49-F238E27FC236}">
                <a16:creationId xmlns:a16="http://schemas.microsoft.com/office/drawing/2014/main" id="{36F678F1-A273-4404-B406-DFA155506653}"/>
              </a:ext>
            </a:extLst>
          </p:cNvPr>
          <p:cNvGrpSpPr/>
          <p:nvPr/>
        </p:nvGrpSpPr>
        <p:grpSpPr>
          <a:xfrm>
            <a:off x="360000" y="1255776"/>
            <a:ext cx="5614080" cy="2297688"/>
            <a:chOff x="360000" y="1670304"/>
            <a:chExt cx="5614080" cy="2511552"/>
          </a:xfrm>
        </p:grpSpPr>
        <p:sp>
          <p:nvSpPr>
            <p:cNvPr id="30" name="Rectangle: Rounded Corners 29">
              <a:extLst>
                <a:ext uri="{FF2B5EF4-FFF2-40B4-BE49-F238E27FC236}">
                  <a16:creationId xmlns:a16="http://schemas.microsoft.com/office/drawing/2014/main" id="{68C3C21A-657E-46FA-9030-6814D596560E}"/>
                </a:ext>
              </a:extLst>
            </p:cNvPr>
            <p:cNvSpPr/>
            <p:nvPr/>
          </p:nvSpPr>
          <p:spPr>
            <a:xfrm>
              <a:off x="360000" y="1670304"/>
              <a:ext cx="5614080" cy="2511552"/>
            </a:xfrm>
            <a:prstGeom prst="roundRect">
              <a:avLst>
                <a:gd name="adj" fmla="val 8082"/>
              </a:avLst>
            </a:prstGeom>
            <a:solidFill>
              <a:srgbClr val="F1F1F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AU"/>
            </a:p>
          </p:txBody>
        </p:sp>
        <p:sp>
          <p:nvSpPr>
            <p:cNvPr id="27" name="TextBox 26">
              <a:extLst>
                <a:ext uri="{FF2B5EF4-FFF2-40B4-BE49-F238E27FC236}">
                  <a16:creationId xmlns:a16="http://schemas.microsoft.com/office/drawing/2014/main" id="{C30C67C1-E6CE-48A3-8433-FD352D79ED4B}"/>
                </a:ext>
              </a:extLst>
            </p:cNvPr>
            <p:cNvSpPr txBox="1"/>
            <p:nvPr/>
          </p:nvSpPr>
          <p:spPr>
            <a:xfrm>
              <a:off x="360000" y="1670304"/>
              <a:ext cx="2862072" cy="2511552"/>
            </a:xfrm>
            <a:prstGeom prst="roundRect">
              <a:avLst>
                <a:gd name="adj" fmla="val 4422"/>
              </a:avLst>
            </a:prstGeom>
            <a:noFill/>
            <a:ln>
              <a:noFill/>
            </a:ln>
          </p:spPr>
          <p:txBody>
            <a:bodyPr wrap="square" lIns="90000" rIns="90000" numCol="1" rtlCol="0">
              <a:no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AU" sz="1600" b="1" i="0" u="none" strike="noStrike" kern="1200" cap="none" spc="0" normalizeH="0" baseline="0" noProof="0" dirty="0">
                  <a:ln>
                    <a:noFill/>
                  </a:ln>
                  <a:solidFill>
                    <a:srgbClr val="193A7B"/>
                  </a:solidFill>
                  <a:effectLst/>
                  <a:uLnTx/>
                  <a:uFillTx/>
                  <a:latin typeface="Calibri"/>
                  <a:ea typeface="+mn-ea"/>
                  <a:cs typeface="+mn-cs"/>
                </a:rPr>
                <a:t>What the project will achieve</a:t>
              </a:r>
              <a:endParaRPr lang="en-AU" sz="1100" dirty="0">
                <a:solidFill>
                  <a:srgbClr val="454545"/>
                </a:solidFill>
              </a:endParaRPr>
            </a:p>
            <a:p>
              <a:pPr lvl="1">
                <a:spcAft>
                  <a:spcPts val="600"/>
                </a:spcAft>
              </a:pPr>
              <a:r>
                <a:rPr lang="en-AU" sz="1100" dirty="0">
                  <a:solidFill>
                    <a:srgbClr val="454545"/>
                  </a:solidFill>
                </a:rPr>
                <a:t>All healthcare providers registered and connected to My Health Record</a:t>
              </a:r>
            </a:p>
            <a:p>
              <a:pPr lvl="1">
                <a:spcAft>
                  <a:spcPts val="600"/>
                </a:spcAft>
              </a:pPr>
              <a:endParaRPr lang="en-AU" sz="1100" dirty="0">
                <a:solidFill>
                  <a:srgbClr val="454545"/>
                </a:solidFill>
              </a:endParaRPr>
            </a:p>
            <a:p>
              <a:pPr lvl="1">
                <a:spcAft>
                  <a:spcPts val="600"/>
                </a:spcAft>
              </a:pPr>
              <a:r>
                <a:rPr lang="en-AU" sz="1100" dirty="0">
                  <a:solidFill>
                    <a:srgbClr val="454545"/>
                  </a:solidFill>
                </a:rPr>
                <a:t>Regular viewing and uploading clinical documents</a:t>
              </a:r>
            </a:p>
            <a:p>
              <a:pPr lvl="1">
                <a:spcAft>
                  <a:spcPts val="600"/>
                </a:spcAft>
              </a:pPr>
              <a:endParaRPr lang="en-AU" sz="1100" dirty="0">
                <a:solidFill>
                  <a:srgbClr val="454545"/>
                </a:solidFill>
              </a:endParaRPr>
            </a:p>
            <a:p>
              <a:pPr lvl="1">
                <a:spcAft>
                  <a:spcPts val="600"/>
                </a:spcAft>
              </a:pPr>
              <a:r>
                <a:rPr lang="en-AU" sz="1100" dirty="0">
                  <a:solidFill>
                    <a:srgbClr val="454545"/>
                  </a:solidFill>
                </a:rPr>
                <a:t>Increasing meaningful use of digital health technologies</a:t>
              </a:r>
            </a:p>
            <a:p>
              <a:pPr lvl="1">
                <a:spcAft>
                  <a:spcPts val="600"/>
                </a:spcAft>
              </a:pPr>
              <a:endParaRPr lang="en-AU" sz="1100" dirty="0">
                <a:solidFill>
                  <a:srgbClr val="454545"/>
                </a:solidFill>
              </a:endParaRPr>
            </a:p>
          </p:txBody>
        </p:sp>
        <p:sp>
          <p:nvSpPr>
            <p:cNvPr id="29" name="TextBox 28">
              <a:extLst>
                <a:ext uri="{FF2B5EF4-FFF2-40B4-BE49-F238E27FC236}">
                  <a16:creationId xmlns:a16="http://schemas.microsoft.com/office/drawing/2014/main" id="{67A151CD-66AA-424F-88B9-9BD6F2159B84}"/>
                </a:ext>
              </a:extLst>
            </p:cNvPr>
            <p:cNvSpPr txBox="1"/>
            <p:nvPr/>
          </p:nvSpPr>
          <p:spPr>
            <a:xfrm>
              <a:off x="3222072" y="1670304"/>
              <a:ext cx="2752008" cy="2511552"/>
            </a:xfrm>
            <a:prstGeom prst="roundRect">
              <a:avLst>
                <a:gd name="adj" fmla="val 4422"/>
              </a:avLst>
            </a:prstGeom>
            <a:noFill/>
            <a:ln>
              <a:noFill/>
            </a:ln>
          </p:spPr>
          <p:txBody>
            <a:bodyPr wrap="square" lIns="90000" rIns="90000" numCol="1" rtlCol="0">
              <a:noAutofit/>
            </a:bodyPr>
            <a:lstStyle/>
            <a:p>
              <a:pPr>
                <a:spcAft>
                  <a:spcPts val="600"/>
                </a:spcAft>
              </a:pPr>
              <a:r>
                <a:rPr kumimoji="0" lang="en-AU" sz="1600" b="1" i="0" u="none" strike="noStrike" kern="1200" cap="none" spc="0" normalizeH="0" baseline="0" noProof="0" dirty="0">
                  <a:ln>
                    <a:noFill/>
                  </a:ln>
                  <a:solidFill>
                    <a:srgbClr val="F1F1F2"/>
                  </a:solidFill>
                  <a:effectLst/>
                  <a:uLnTx/>
                  <a:uFillTx/>
                  <a:latin typeface="Calibri"/>
                </a:rPr>
                <a:t>What the project will achieve</a:t>
              </a:r>
              <a:endParaRPr lang="en-AU" sz="1600" dirty="0">
                <a:solidFill>
                  <a:srgbClr val="F1F1F2"/>
                </a:solidFill>
              </a:endParaRPr>
            </a:p>
            <a:p>
              <a:pPr lvl="1">
                <a:spcAft>
                  <a:spcPts val="600"/>
                </a:spcAft>
              </a:pPr>
              <a:r>
                <a:rPr lang="en-AU" sz="1100" dirty="0">
                  <a:solidFill>
                    <a:srgbClr val="454545"/>
                  </a:solidFill>
                </a:rPr>
                <a:t>Adding value to clinical practice, improved continuity of care and decision support</a:t>
              </a:r>
            </a:p>
            <a:p>
              <a:pPr lvl="1">
                <a:spcAft>
                  <a:spcPts val="600"/>
                </a:spcAft>
              </a:pPr>
              <a:endParaRPr lang="en-AU" sz="1100" dirty="0">
                <a:solidFill>
                  <a:srgbClr val="454545"/>
                </a:solidFill>
              </a:endParaRPr>
            </a:p>
            <a:p>
              <a:pPr lvl="1">
                <a:spcAft>
                  <a:spcPts val="600"/>
                </a:spcAft>
              </a:pPr>
              <a:r>
                <a:rPr lang="en-AU" sz="1100" dirty="0">
                  <a:solidFill>
                    <a:srgbClr val="454545"/>
                  </a:solidFill>
                </a:rPr>
                <a:t>Delivering benefits to patients and the community</a:t>
              </a:r>
            </a:p>
            <a:p>
              <a:pPr lvl="1">
                <a:spcAft>
                  <a:spcPts val="600"/>
                </a:spcAft>
              </a:pPr>
              <a:endParaRPr lang="en-AU" sz="1100" dirty="0">
                <a:solidFill>
                  <a:srgbClr val="454545"/>
                </a:solidFill>
              </a:endParaRPr>
            </a:p>
          </p:txBody>
        </p:sp>
      </p:grpSp>
      <p:sp>
        <p:nvSpPr>
          <p:cNvPr id="31" name="TextBox 30">
            <a:extLst>
              <a:ext uri="{FF2B5EF4-FFF2-40B4-BE49-F238E27FC236}">
                <a16:creationId xmlns:a16="http://schemas.microsoft.com/office/drawing/2014/main" id="{3FC141D9-9F0F-4F70-94A5-A78BFAC440DE}"/>
              </a:ext>
            </a:extLst>
          </p:cNvPr>
          <p:cNvSpPr txBox="1"/>
          <p:nvPr/>
        </p:nvSpPr>
        <p:spPr>
          <a:xfrm>
            <a:off x="360000" y="3553464"/>
            <a:ext cx="2952000" cy="2297688"/>
          </a:xfrm>
          <a:prstGeom prst="rect">
            <a:avLst/>
          </a:prstGeom>
          <a:noFill/>
          <a:ln>
            <a:noFill/>
          </a:ln>
        </p:spPr>
        <p:txBody>
          <a:bodyPr wrap="square" lIns="36000" rIns="36000" rtlCol="0">
            <a:noAutofit/>
          </a:bodyPr>
          <a:lstStyle/>
          <a:p>
            <a:pPr>
              <a:spcBef>
                <a:spcPts val="600"/>
              </a:spcBef>
              <a:spcAft>
                <a:spcPts val="600"/>
              </a:spcAft>
            </a:pPr>
            <a:r>
              <a:rPr lang="en-AU" sz="1600" b="1" dirty="0">
                <a:solidFill>
                  <a:srgbClr val="35A9E6"/>
                </a:solidFill>
                <a:latin typeface="+mj-lt"/>
              </a:rPr>
              <a:t>My Health Record connections</a:t>
            </a:r>
          </a:p>
          <a:p>
            <a:pPr>
              <a:spcAft>
                <a:spcPts val="1200"/>
              </a:spcAft>
            </a:pPr>
            <a:r>
              <a:rPr lang="en-AU" sz="1100" dirty="0">
                <a:solidFill>
                  <a:srgbClr val="454545"/>
                </a:solidFill>
              </a:rPr>
              <a:t>A key focus for Communities of Excellence is connecting healthcare providers in </a:t>
            </a:r>
            <a:r>
              <a:rPr lang="en-AU" sz="1100" dirty="0">
                <a:solidFill>
                  <a:srgbClr val="454545"/>
                </a:solidFill>
                <a:highlight>
                  <a:srgbClr val="FFFF00"/>
                </a:highlight>
              </a:rPr>
              <a:t>[community]</a:t>
            </a:r>
            <a:r>
              <a:rPr lang="en-AU" sz="1100" dirty="0">
                <a:solidFill>
                  <a:srgbClr val="454545"/>
                </a:solidFill>
              </a:rPr>
              <a:t> to the national My Health Record system and helping consumers in </a:t>
            </a:r>
            <a:r>
              <a:rPr lang="en-AU" sz="1100" dirty="0">
                <a:solidFill>
                  <a:srgbClr val="454545"/>
                </a:solidFill>
                <a:highlight>
                  <a:srgbClr val="FFFF00"/>
                </a:highlight>
              </a:rPr>
              <a:t>[community]</a:t>
            </a:r>
            <a:r>
              <a:rPr lang="en-AU" sz="1100" dirty="0">
                <a:solidFill>
                  <a:srgbClr val="454545"/>
                </a:solidFill>
              </a:rPr>
              <a:t> to make the best use of it. </a:t>
            </a:r>
          </a:p>
          <a:p>
            <a:pPr>
              <a:spcAft>
                <a:spcPts val="1200"/>
              </a:spcAft>
            </a:pPr>
            <a:r>
              <a:rPr lang="en-AU" sz="1100" dirty="0">
                <a:solidFill>
                  <a:srgbClr val="454545"/>
                </a:solidFill>
              </a:rPr>
              <a:t>There are more than </a:t>
            </a:r>
            <a:r>
              <a:rPr lang="en-AU" sz="1100" dirty="0">
                <a:solidFill>
                  <a:srgbClr val="454545"/>
                </a:solidFill>
                <a:highlight>
                  <a:srgbClr val="FFFF00"/>
                </a:highlight>
              </a:rPr>
              <a:t>2.09 billion</a:t>
            </a:r>
            <a:r>
              <a:rPr lang="en-AU" sz="1100" dirty="0">
                <a:solidFill>
                  <a:srgbClr val="454545"/>
                </a:solidFill>
              </a:rPr>
              <a:t> documents in the My Health Record system and over </a:t>
            </a:r>
            <a:r>
              <a:rPr lang="en-AU" sz="1100" dirty="0">
                <a:solidFill>
                  <a:srgbClr val="454545"/>
                </a:solidFill>
                <a:highlight>
                  <a:srgbClr val="FFFF00"/>
                </a:highlight>
              </a:rPr>
              <a:t>16,000</a:t>
            </a:r>
            <a:r>
              <a:rPr lang="en-AU" sz="1100" dirty="0">
                <a:solidFill>
                  <a:srgbClr val="454545"/>
                </a:solidFill>
              </a:rPr>
              <a:t> healthcare provider organisations across Australia are connected—this includes </a:t>
            </a:r>
            <a:r>
              <a:rPr lang="en-AU" sz="1100" dirty="0">
                <a:solidFill>
                  <a:srgbClr val="454545"/>
                </a:solidFill>
                <a:highlight>
                  <a:srgbClr val="FFFF00"/>
                </a:highlight>
              </a:rPr>
              <a:t>99% pharmacies and 93% of general practices (as of July 2020)</a:t>
            </a:r>
            <a:r>
              <a:rPr lang="en-AU" sz="1100" dirty="0">
                <a:solidFill>
                  <a:srgbClr val="454545"/>
                </a:solidFill>
              </a:rPr>
              <a:t>.</a:t>
            </a:r>
          </a:p>
        </p:txBody>
      </p:sp>
      <p:sp>
        <p:nvSpPr>
          <p:cNvPr id="32" name="TextBox 31">
            <a:extLst>
              <a:ext uri="{FF2B5EF4-FFF2-40B4-BE49-F238E27FC236}">
                <a16:creationId xmlns:a16="http://schemas.microsoft.com/office/drawing/2014/main" id="{E3C14487-2FEC-4349-A68F-7E7E742C4A9F}"/>
              </a:ext>
            </a:extLst>
          </p:cNvPr>
          <p:cNvSpPr txBox="1"/>
          <p:nvPr/>
        </p:nvSpPr>
        <p:spPr>
          <a:xfrm>
            <a:off x="360000" y="5944348"/>
            <a:ext cx="2952000" cy="3393716"/>
          </a:xfrm>
          <a:prstGeom prst="rect">
            <a:avLst/>
          </a:prstGeom>
          <a:noFill/>
          <a:ln>
            <a:noFill/>
          </a:ln>
        </p:spPr>
        <p:txBody>
          <a:bodyPr wrap="square" lIns="36000" rIns="36000" rtlCol="0">
            <a:noAutofit/>
          </a:bodyPr>
          <a:lstStyle/>
          <a:p>
            <a:pPr>
              <a:spcBef>
                <a:spcPts val="600"/>
              </a:spcBef>
              <a:spcAft>
                <a:spcPts val="600"/>
              </a:spcAft>
            </a:pPr>
            <a:r>
              <a:rPr lang="en-AU" sz="1400" b="1" dirty="0">
                <a:solidFill>
                  <a:srgbClr val="193A7B"/>
                </a:solidFill>
                <a:latin typeface="+mj-lt"/>
              </a:rPr>
              <a:t>For consumers</a:t>
            </a:r>
          </a:p>
          <a:p>
            <a:pPr>
              <a:spcAft>
                <a:spcPts val="600"/>
              </a:spcAft>
            </a:pPr>
            <a:r>
              <a:rPr lang="en-AU" sz="1100" dirty="0">
                <a:solidFill>
                  <a:srgbClr val="454545"/>
                </a:solidFill>
              </a:rPr>
              <a:t>My Health Record lets you control your health information securely, in one place.</a:t>
            </a:r>
          </a:p>
          <a:p>
            <a:pPr>
              <a:spcAft>
                <a:spcPts val="600"/>
              </a:spcAft>
            </a:pPr>
            <a:r>
              <a:rPr lang="en-AU" sz="1100" dirty="0">
                <a:solidFill>
                  <a:srgbClr val="454545"/>
                </a:solidFill>
              </a:rPr>
              <a:t>This means your important health information is available when and where it’s needed, including in an emergency.</a:t>
            </a:r>
          </a:p>
          <a:p>
            <a:pPr>
              <a:spcAft>
                <a:spcPts val="600"/>
              </a:spcAft>
            </a:pPr>
            <a:r>
              <a:rPr lang="en-AU" sz="1100" dirty="0">
                <a:solidFill>
                  <a:srgbClr val="454545"/>
                </a:solidFill>
              </a:rPr>
              <a:t>Healthcare providers like doctors, pathologists, and pharmacists can add clinical documents to your record.</a:t>
            </a:r>
          </a:p>
          <a:p>
            <a:pPr>
              <a:spcAft>
                <a:spcPts val="600"/>
              </a:spcAft>
            </a:pPr>
            <a:r>
              <a:rPr lang="en-AU" sz="1100" dirty="0">
                <a:solidFill>
                  <a:srgbClr val="454545"/>
                </a:solidFill>
              </a:rPr>
              <a:t>A clinical document contains information about your health and care. There are a wide range of clinical documents that can be added.</a:t>
            </a:r>
          </a:p>
          <a:p>
            <a:pPr>
              <a:spcAft>
                <a:spcPts val="600"/>
              </a:spcAft>
            </a:pPr>
            <a:r>
              <a:rPr lang="en-AU" sz="1100" dirty="0">
                <a:solidFill>
                  <a:srgbClr val="454545"/>
                </a:solidFill>
              </a:rPr>
              <a:t>Information in your My Health Record is protected by a range of security controls. You can control access to your record and decide what information is added and which healthcare providers can access it.</a:t>
            </a:r>
          </a:p>
        </p:txBody>
      </p:sp>
      <p:sp>
        <p:nvSpPr>
          <p:cNvPr id="34" name="TextBox 33">
            <a:extLst>
              <a:ext uri="{FF2B5EF4-FFF2-40B4-BE49-F238E27FC236}">
                <a16:creationId xmlns:a16="http://schemas.microsoft.com/office/drawing/2014/main" id="{82B207EA-C719-432F-8FFE-AA577D6E7BDD}"/>
              </a:ext>
            </a:extLst>
          </p:cNvPr>
          <p:cNvSpPr txBox="1"/>
          <p:nvPr/>
        </p:nvSpPr>
        <p:spPr>
          <a:xfrm>
            <a:off x="3546002" y="3553464"/>
            <a:ext cx="2952000" cy="4797048"/>
          </a:xfrm>
          <a:prstGeom prst="rect">
            <a:avLst/>
          </a:prstGeom>
          <a:noFill/>
          <a:ln>
            <a:noFill/>
          </a:ln>
        </p:spPr>
        <p:txBody>
          <a:bodyPr wrap="square" lIns="36000" rIns="36000" rtlCol="0">
            <a:noAutofit/>
          </a:bodyPr>
          <a:lstStyle/>
          <a:p>
            <a:pPr>
              <a:spcBef>
                <a:spcPts val="600"/>
              </a:spcBef>
              <a:spcAft>
                <a:spcPts val="600"/>
              </a:spcAft>
            </a:pPr>
            <a:r>
              <a:rPr lang="en-AU" sz="1400" b="1" dirty="0">
                <a:solidFill>
                  <a:srgbClr val="193A7B"/>
                </a:solidFill>
                <a:latin typeface="+mj-lt"/>
              </a:rPr>
              <a:t>For healthcare providers</a:t>
            </a:r>
          </a:p>
          <a:p>
            <a:pPr>
              <a:spcAft>
                <a:spcPts val="600"/>
              </a:spcAft>
            </a:pPr>
            <a:r>
              <a:rPr lang="en-AU" sz="1100" dirty="0">
                <a:solidFill>
                  <a:srgbClr val="454545"/>
                </a:solidFill>
              </a:rPr>
              <a:t>My Health Record is a secure online summary of an individual’s health information and is available to all Australians. Healthcare providers authorised by their healthcare organisation can access My Health Record to view and add patient health information. </a:t>
            </a:r>
          </a:p>
          <a:p>
            <a:pPr>
              <a:spcAft>
                <a:spcPts val="600"/>
              </a:spcAft>
            </a:pPr>
            <a:r>
              <a:rPr lang="en-AU" sz="1100" dirty="0">
                <a:solidFill>
                  <a:srgbClr val="454545"/>
                </a:solidFill>
              </a:rPr>
              <a:t>Through the My Health Record system you can access timely information about your patients such as shared health summaries, hospital discharge summaries, prescription and dispense records, pathology reports (e.g. from a blood test or biopsy) or diagnostic imaging reports (e.g. from X-rays or ultrasounds). </a:t>
            </a:r>
          </a:p>
          <a:p>
            <a:pPr>
              <a:spcAft>
                <a:spcPts val="600"/>
              </a:spcAft>
            </a:pPr>
            <a:r>
              <a:rPr lang="en-AU" sz="1100" dirty="0">
                <a:solidFill>
                  <a:srgbClr val="454545"/>
                </a:solidFill>
              </a:rPr>
              <a:t>My Health Record provides a platform for a holistic approach and better care coordination. It supports healthcare teams in achieving a common goal—optimum health outcomes for all Australians, especially those with chronic and complex conditions.</a:t>
            </a:r>
          </a:p>
          <a:p>
            <a:pPr>
              <a:spcAft>
                <a:spcPts val="600"/>
              </a:spcAft>
            </a:pPr>
            <a:r>
              <a:rPr lang="en-AU" sz="1100" dirty="0">
                <a:solidFill>
                  <a:srgbClr val="454545"/>
                </a:solidFill>
              </a:rPr>
              <a:t>The project will develop local clinical case studies that demonstrate how My Health Record delivers the most value to </a:t>
            </a:r>
            <a:r>
              <a:rPr lang="en-AU" sz="1100" dirty="0">
                <a:solidFill>
                  <a:srgbClr val="454545"/>
                </a:solidFill>
                <a:highlight>
                  <a:srgbClr val="FFFF00"/>
                </a:highlight>
              </a:rPr>
              <a:t>[your community]</a:t>
            </a:r>
            <a:r>
              <a:rPr lang="en-AU" sz="1100" dirty="0">
                <a:solidFill>
                  <a:srgbClr val="454545"/>
                </a:solidFill>
              </a:rPr>
              <a:t>. This might be supporting telehealth consultations, supporting transition of care, or providing timely and accurate information for local care providers for non-residents.</a:t>
            </a:r>
          </a:p>
          <a:p>
            <a:pPr>
              <a:spcAft>
                <a:spcPts val="600"/>
              </a:spcAft>
            </a:pPr>
            <a:endParaRPr lang="en-AU" sz="1100" dirty="0">
              <a:solidFill>
                <a:srgbClr val="454545"/>
              </a:solidFill>
            </a:endParaRPr>
          </a:p>
        </p:txBody>
      </p:sp>
      <p:sp>
        <p:nvSpPr>
          <p:cNvPr id="35" name="TextBox 34">
            <a:extLst>
              <a:ext uri="{FF2B5EF4-FFF2-40B4-BE49-F238E27FC236}">
                <a16:creationId xmlns:a16="http://schemas.microsoft.com/office/drawing/2014/main" id="{07B511DE-C49C-4448-A075-17B8AA6C8D47}"/>
              </a:ext>
            </a:extLst>
          </p:cNvPr>
          <p:cNvSpPr txBox="1"/>
          <p:nvPr/>
        </p:nvSpPr>
        <p:spPr>
          <a:xfrm>
            <a:off x="3546000" y="8346684"/>
            <a:ext cx="2952000" cy="1191288"/>
          </a:xfrm>
          <a:prstGeom prst="roundRect">
            <a:avLst/>
          </a:prstGeom>
          <a:solidFill>
            <a:srgbClr val="FEEED3"/>
          </a:solidFill>
          <a:ln>
            <a:noFill/>
          </a:ln>
        </p:spPr>
        <p:txBody>
          <a:bodyPr wrap="square" lIns="90000" tIns="36000" rIns="90000" rtlCol="0">
            <a:noAutofit/>
          </a:bodyPr>
          <a:lstStyle/>
          <a:p>
            <a:pPr>
              <a:lnSpc>
                <a:spcPct val="114000"/>
              </a:lnSpc>
            </a:pPr>
            <a:r>
              <a:rPr lang="en-AU" sz="1200" dirty="0"/>
              <a:t>More information on My Health Record is available at:</a:t>
            </a:r>
          </a:p>
          <a:p>
            <a:pPr>
              <a:lnSpc>
                <a:spcPct val="114000"/>
              </a:lnSpc>
            </a:pPr>
            <a:r>
              <a:rPr lang="en-AU" sz="1200" b="1" dirty="0"/>
              <a:t>www.MyHealthRecord.gov.au</a:t>
            </a:r>
          </a:p>
          <a:p>
            <a:pPr>
              <a:lnSpc>
                <a:spcPct val="114000"/>
              </a:lnSpc>
            </a:pPr>
            <a:r>
              <a:rPr lang="en-AU" sz="1200" dirty="0"/>
              <a:t>Or you can call the Help line on </a:t>
            </a:r>
          </a:p>
          <a:p>
            <a:pPr>
              <a:lnSpc>
                <a:spcPct val="114000"/>
              </a:lnSpc>
            </a:pPr>
            <a:r>
              <a:rPr lang="en-AU" sz="1200" b="1" dirty="0"/>
              <a:t>1800 723 471</a:t>
            </a:r>
          </a:p>
        </p:txBody>
      </p:sp>
    </p:spTree>
    <p:extLst>
      <p:ext uri="{BB962C8B-B14F-4D97-AF65-F5344CB8AC3E}">
        <p14:creationId xmlns:p14="http://schemas.microsoft.com/office/powerpoint/2010/main" val="40237500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Calibri"/>
        <a:ea typeface=""/>
        <a:cs typeface=""/>
      </a:majorFont>
      <a:minorFont>
        <a:latin typeface="Calibri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FCA7C988100F047A42692F7BDF3929B" ma:contentTypeVersion="11" ma:contentTypeDescription="Create a new document." ma:contentTypeScope="" ma:versionID="a8e467e7ddb069bf2545ea20d3fea078">
  <xsd:schema xmlns:xsd="http://www.w3.org/2001/XMLSchema" xmlns:xs="http://www.w3.org/2001/XMLSchema" xmlns:p="http://schemas.microsoft.com/office/2006/metadata/properties" xmlns:ns2="7bb3ed5e-c681-4e7f-a879-10edafc84c0a" xmlns:ns3="1bb9f29e-a356-4992-b0e0-91691a39bc63" targetNamespace="http://schemas.microsoft.com/office/2006/metadata/properties" ma:root="true" ma:fieldsID="df88843456a3f5d76e73b286c8a10926" ns2:_="" ns3:_="">
    <xsd:import namespace="7bb3ed5e-c681-4e7f-a879-10edafc84c0a"/>
    <xsd:import namespace="1bb9f29e-a356-4992-b0e0-91691a39bc63"/>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b3ed5e-c681-4e7f-a879-10edafc84c0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bb9f29e-a356-4992-b0e0-91691a39bc63"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A32672-377C-4271-BC40-018806303AF0}">
  <ds:schemaRefs>
    <ds:schemaRef ds:uri="http://schemas.microsoft.com/office/infopath/2007/PartnerControls"/>
    <ds:schemaRef ds:uri="http://purl.org/dc/terms/"/>
    <ds:schemaRef ds:uri="7bb3ed5e-c681-4e7f-a879-10edafc84c0a"/>
    <ds:schemaRef ds:uri="1bb9f29e-a356-4992-b0e0-91691a39bc63"/>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CF6085F1-B007-4F97-ADCF-7D519B2625E7}">
  <ds:schemaRefs>
    <ds:schemaRef ds:uri="http://schemas.microsoft.com/sharepoint/v3/contenttype/forms"/>
  </ds:schemaRefs>
</ds:datastoreItem>
</file>

<file path=customXml/itemProps3.xml><?xml version="1.0" encoding="utf-8"?>
<ds:datastoreItem xmlns:ds="http://schemas.openxmlformats.org/officeDocument/2006/customXml" ds:itemID="{81471DBC-2350-46CE-9515-B763806A63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bb3ed5e-c681-4e7f-a879-10edafc84c0a"/>
    <ds:schemaRef ds:uri="1bb9f29e-a356-4992-b0e0-91691a39bc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383</TotalTime>
  <Words>923</Words>
  <Application>Microsoft Office PowerPoint</Application>
  <PresentationFormat>A4 Paper (210x297 mm)</PresentationFormat>
  <Paragraphs>71</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Wingdings</vt:lpstr>
      <vt:lpstr>Office Theme</vt:lpstr>
      <vt:lpstr>Localisable Promotional Materials:  Your Community | Flyer</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Choi</dc:creator>
  <cp:lastModifiedBy>Kendelle Parsons</cp:lastModifiedBy>
  <cp:revision>13</cp:revision>
  <dcterms:created xsi:type="dcterms:W3CDTF">2020-07-21T04:27:39Z</dcterms:created>
  <dcterms:modified xsi:type="dcterms:W3CDTF">2021-06-01T22:46:18Z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0x010100DFCA7C988100F047A42692F7BDF3929B</vt:lpwstr>
  </property>
</Properties>
</file>